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0" r:id="rId2"/>
  </p:sldMasterIdLst>
  <p:notesMasterIdLst>
    <p:notesMasterId r:id="rId19"/>
  </p:notesMasterIdLst>
  <p:sldIdLst>
    <p:sldId id="256" r:id="rId3"/>
    <p:sldId id="392" r:id="rId4"/>
    <p:sldId id="406" r:id="rId5"/>
    <p:sldId id="393" r:id="rId6"/>
    <p:sldId id="404" r:id="rId7"/>
    <p:sldId id="405" r:id="rId8"/>
    <p:sldId id="388" r:id="rId9"/>
    <p:sldId id="395" r:id="rId10"/>
    <p:sldId id="403" r:id="rId11"/>
    <p:sldId id="386" r:id="rId12"/>
    <p:sldId id="391" r:id="rId13"/>
    <p:sldId id="397" r:id="rId14"/>
    <p:sldId id="410" r:id="rId15"/>
    <p:sldId id="409" r:id="rId16"/>
    <p:sldId id="401" r:id="rId17"/>
    <p:sldId id="375" r:id="rId18"/>
  </p:sldIdLst>
  <p:sldSz cx="9144000" cy="5143500" type="screen16x9"/>
  <p:notesSz cx="6858000" cy="9144000"/>
  <p:embeddedFontLst>
    <p:embeddedFont>
      <p:font typeface="Lato" panose="020F0502020204030203" pitchFamily="34" charset="0"/>
      <p:regular r:id="rId20"/>
      <p:bold r:id="rId21"/>
      <p:italic r:id="rId22"/>
      <p:boldItalic r:id="rId23"/>
    </p:embeddedFont>
    <p:embeddedFont>
      <p:font typeface="Lato Black" panose="020F0502020204030203" pitchFamily="34" charset="0"/>
      <p:bold r:id="rId24"/>
      <p:boldItalic r:id="rId25"/>
    </p:embeddedFont>
    <p:embeddedFont>
      <p:font typeface="Wingdings 2" panose="05020102010507070707" pitchFamily="18" charset="2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3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93C41C-AC4D-429D-9189-4B51D93F1A72}" v="1" dt="2025-12-02T15:55:28.217"/>
    <p1510:client id="{960CEAE2-3070-99DC-D55E-82EDEB4C97F1}" v="1616" dt="2025-12-03T10:02:43.2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46" d="100"/>
          <a:sy n="146" d="100"/>
        </p:scale>
        <p:origin x="59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dd1e7208fc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dd1e7208fc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>
          <a:extLst>
            <a:ext uri="{FF2B5EF4-FFF2-40B4-BE49-F238E27FC236}">
              <a16:creationId xmlns:a16="http://schemas.microsoft.com/office/drawing/2014/main" id="{E16D38B9-FEFD-F658-718C-14D453D5B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e706a4d3f3_0_16:notes">
            <a:extLst>
              <a:ext uri="{FF2B5EF4-FFF2-40B4-BE49-F238E27FC236}">
                <a16:creationId xmlns:a16="http://schemas.microsoft.com/office/drawing/2014/main" id="{BADFBEF9-5E94-30AD-9E3F-39ABD88C4FC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e706a4d3f3_0_16:notes">
            <a:extLst>
              <a:ext uri="{FF2B5EF4-FFF2-40B4-BE49-F238E27FC236}">
                <a16:creationId xmlns:a16="http://schemas.microsoft.com/office/drawing/2014/main" id="{2636B648-8189-5931-D408-832CFD6811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8329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>
          <a:extLst>
            <a:ext uri="{FF2B5EF4-FFF2-40B4-BE49-F238E27FC236}">
              <a16:creationId xmlns:a16="http://schemas.microsoft.com/office/drawing/2014/main" id="{51D8F4FB-1F48-E1D4-BDC7-CC4B57970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e706a4d3f3_0_16:notes">
            <a:extLst>
              <a:ext uri="{FF2B5EF4-FFF2-40B4-BE49-F238E27FC236}">
                <a16:creationId xmlns:a16="http://schemas.microsoft.com/office/drawing/2014/main" id="{674F07F1-AB40-27DC-A62D-8B0150D5BE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e706a4d3f3_0_16:notes">
            <a:extLst>
              <a:ext uri="{FF2B5EF4-FFF2-40B4-BE49-F238E27FC236}">
                <a16:creationId xmlns:a16="http://schemas.microsoft.com/office/drawing/2014/main" id="{0240E2C5-5E33-5C66-7653-156195CE47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3709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>
          <a:extLst>
            <a:ext uri="{FF2B5EF4-FFF2-40B4-BE49-F238E27FC236}">
              <a16:creationId xmlns:a16="http://schemas.microsoft.com/office/drawing/2014/main" id="{FD3E569F-C14E-72C5-0852-486D5CFBE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e706a4d3f3_0_16:notes">
            <a:extLst>
              <a:ext uri="{FF2B5EF4-FFF2-40B4-BE49-F238E27FC236}">
                <a16:creationId xmlns:a16="http://schemas.microsoft.com/office/drawing/2014/main" id="{AC5DD601-A0D0-808A-D071-AF1F779ACC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e706a4d3f3_0_16:notes">
            <a:extLst>
              <a:ext uri="{FF2B5EF4-FFF2-40B4-BE49-F238E27FC236}">
                <a16:creationId xmlns:a16="http://schemas.microsoft.com/office/drawing/2014/main" id="{C78DF246-92B7-7605-9C66-8A37303100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594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>
          <a:extLst>
            <a:ext uri="{FF2B5EF4-FFF2-40B4-BE49-F238E27FC236}">
              <a16:creationId xmlns:a16="http://schemas.microsoft.com/office/drawing/2014/main" id="{D7FBA8F6-D5E5-58E5-E447-3EF8F6D8F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e706a4d3f3_0_16:notes">
            <a:extLst>
              <a:ext uri="{FF2B5EF4-FFF2-40B4-BE49-F238E27FC236}">
                <a16:creationId xmlns:a16="http://schemas.microsoft.com/office/drawing/2014/main" id="{B3BA8F60-F61B-FE4E-0695-5D210B133C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e706a4d3f3_0_16:notes">
            <a:extLst>
              <a:ext uri="{FF2B5EF4-FFF2-40B4-BE49-F238E27FC236}">
                <a16:creationId xmlns:a16="http://schemas.microsoft.com/office/drawing/2014/main" id="{B6B68FC5-2C30-E175-2B4A-B7F67CD42D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824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>
          <a:extLst>
            <a:ext uri="{FF2B5EF4-FFF2-40B4-BE49-F238E27FC236}">
              <a16:creationId xmlns:a16="http://schemas.microsoft.com/office/drawing/2014/main" id="{D450E91C-05C2-EFD2-5416-7882FA8E8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e706a4d3f3_0_16:notes">
            <a:extLst>
              <a:ext uri="{FF2B5EF4-FFF2-40B4-BE49-F238E27FC236}">
                <a16:creationId xmlns:a16="http://schemas.microsoft.com/office/drawing/2014/main" id="{4196C2AB-2797-C663-C499-582A1FD043F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e706a4d3f3_0_16:notes">
            <a:extLst>
              <a:ext uri="{FF2B5EF4-FFF2-40B4-BE49-F238E27FC236}">
                <a16:creationId xmlns:a16="http://schemas.microsoft.com/office/drawing/2014/main" id="{82281201-6706-DCD4-CAA5-D3E8BC2417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6587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1;g2e706a4d3f3_0_16:notes">
            <a:extLst>
              <a:ext uri="{FF2B5EF4-FFF2-40B4-BE49-F238E27FC236}">
                <a16:creationId xmlns:a16="http://schemas.microsoft.com/office/drawing/2014/main" id="{2969923F-B828-7522-8B69-843AF8DBA1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noFill/>
          <a:ln w="9528" cap="flat">
            <a:solidFill>
              <a:srgbClr val="000000"/>
            </a:solidFill>
            <a:prstDash val="solid"/>
            <a:round/>
          </a:ln>
        </p:spPr>
      </p:sp>
      <p:sp>
        <p:nvSpPr>
          <p:cNvPr id="3" name="Google Shape;112;g2e706a4d3f3_0_16:notes">
            <a:extLst>
              <a:ext uri="{FF2B5EF4-FFF2-40B4-BE49-F238E27FC236}">
                <a16:creationId xmlns:a16="http://schemas.microsoft.com/office/drawing/2014/main" id="{8B84FC0E-3D40-0C15-F0DC-4FDC455E383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</p:spPr>
        <p:txBody>
          <a:bodyPr wrap="square" lIns="91421" tIns="91421" rIns="91421" bIns="91421" anchor="t" anchorCtr="0" compatLnSpc="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109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>
          <a:extLst>
            <a:ext uri="{FF2B5EF4-FFF2-40B4-BE49-F238E27FC236}">
              <a16:creationId xmlns:a16="http://schemas.microsoft.com/office/drawing/2014/main" id="{E5013298-2EDA-5379-9AA9-455B25237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e706a4d3f3_0_16:notes">
            <a:extLst>
              <a:ext uri="{FF2B5EF4-FFF2-40B4-BE49-F238E27FC236}">
                <a16:creationId xmlns:a16="http://schemas.microsoft.com/office/drawing/2014/main" id="{7F688AFE-B441-C00A-55C2-767B34FFDF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e706a4d3f3_0_16:notes">
            <a:extLst>
              <a:ext uri="{FF2B5EF4-FFF2-40B4-BE49-F238E27FC236}">
                <a16:creationId xmlns:a16="http://schemas.microsoft.com/office/drawing/2014/main" id="{6C70D251-1603-EAFF-8FF1-E873FCA823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1867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>
          <a:extLst>
            <a:ext uri="{FF2B5EF4-FFF2-40B4-BE49-F238E27FC236}">
              <a16:creationId xmlns:a16="http://schemas.microsoft.com/office/drawing/2014/main" id="{75608268-E644-71F0-0BBA-67EA4A673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e706a4d3f3_0_16:notes">
            <a:extLst>
              <a:ext uri="{FF2B5EF4-FFF2-40B4-BE49-F238E27FC236}">
                <a16:creationId xmlns:a16="http://schemas.microsoft.com/office/drawing/2014/main" id="{691541ED-C0ED-47D5-FD0B-F8118A1503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e706a4d3f3_0_16:notes">
            <a:extLst>
              <a:ext uri="{FF2B5EF4-FFF2-40B4-BE49-F238E27FC236}">
                <a16:creationId xmlns:a16="http://schemas.microsoft.com/office/drawing/2014/main" id="{F8C02772-6CB7-4D4A-44FA-1E68B66D63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4706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>
          <a:extLst>
            <a:ext uri="{FF2B5EF4-FFF2-40B4-BE49-F238E27FC236}">
              <a16:creationId xmlns:a16="http://schemas.microsoft.com/office/drawing/2014/main" id="{F68B0EAB-AD6B-21DD-3DD5-A5F3831F4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e706a4d3f3_0_16:notes">
            <a:extLst>
              <a:ext uri="{FF2B5EF4-FFF2-40B4-BE49-F238E27FC236}">
                <a16:creationId xmlns:a16="http://schemas.microsoft.com/office/drawing/2014/main" id="{44CA77AF-9FB6-0085-A63C-618F3F0B23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e706a4d3f3_0_16:notes">
            <a:extLst>
              <a:ext uri="{FF2B5EF4-FFF2-40B4-BE49-F238E27FC236}">
                <a16:creationId xmlns:a16="http://schemas.microsoft.com/office/drawing/2014/main" id="{031F612D-46B3-7BF0-4674-183D3230F9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190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>
          <a:extLst>
            <a:ext uri="{FF2B5EF4-FFF2-40B4-BE49-F238E27FC236}">
              <a16:creationId xmlns:a16="http://schemas.microsoft.com/office/drawing/2014/main" id="{D9283918-23B5-B6F3-DEF8-50BDB0E39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e706a4d3f3_0_16:notes">
            <a:extLst>
              <a:ext uri="{FF2B5EF4-FFF2-40B4-BE49-F238E27FC236}">
                <a16:creationId xmlns:a16="http://schemas.microsoft.com/office/drawing/2014/main" id="{1A16A75B-3512-0921-97D5-63CCBC06C3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e706a4d3f3_0_16:notes">
            <a:extLst>
              <a:ext uri="{FF2B5EF4-FFF2-40B4-BE49-F238E27FC236}">
                <a16:creationId xmlns:a16="http://schemas.microsoft.com/office/drawing/2014/main" id="{6661A106-46CC-BF9E-63A6-9C1DAE5DAA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3974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>
          <a:extLst>
            <a:ext uri="{FF2B5EF4-FFF2-40B4-BE49-F238E27FC236}">
              <a16:creationId xmlns:a16="http://schemas.microsoft.com/office/drawing/2014/main" id="{4C3BFC1A-D7AB-9D58-EB8A-2E6183CA8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e706a4d3f3_0_16:notes">
            <a:extLst>
              <a:ext uri="{FF2B5EF4-FFF2-40B4-BE49-F238E27FC236}">
                <a16:creationId xmlns:a16="http://schemas.microsoft.com/office/drawing/2014/main" id="{EE6D4DBE-FE8B-31D7-43C6-57D26EB5B8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e706a4d3f3_0_16:notes">
            <a:extLst>
              <a:ext uri="{FF2B5EF4-FFF2-40B4-BE49-F238E27FC236}">
                <a16:creationId xmlns:a16="http://schemas.microsoft.com/office/drawing/2014/main" id="{806B3D62-0ED8-BA41-B869-5C3E39928D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0911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:a16="http://schemas.microsoft.com/office/drawing/2014/main" id="{C43B421C-CFF5-F313-7B81-147169709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e706a4d3f3_0_10:notes">
            <a:extLst>
              <a:ext uri="{FF2B5EF4-FFF2-40B4-BE49-F238E27FC236}">
                <a16:creationId xmlns:a16="http://schemas.microsoft.com/office/drawing/2014/main" id="{E27ECFEE-0C4E-B3F2-469D-647A7E72423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e706a4d3f3_0_10:notes">
            <a:extLst>
              <a:ext uri="{FF2B5EF4-FFF2-40B4-BE49-F238E27FC236}">
                <a16:creationId xmlns:a16="http://schemas.microsoft.com/office/drawing/2014/main" id="{881151D6-D2C8-5C45-41C7-05B2F2C33A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9597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:a16="http://schemas.microsoft.com/office/drawing/2014/main" id="{99F2E44F-8D6A-C47D-5C34-9689CE179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e706a4d3f3_0_10:notes">
            <a:extLst>
              <a:ext uri="{FF2B5EF4-FFF2-40B4-BE49-F238E27FC236}">
                <a16:creationId xmlns:a16="http://schemas.microsoft.com/office/drawing/2014/main" id="{00F7093C-C7BB-89B0-A402-83073FE23F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e706a4d3f3_0_10:notes">
            <a:extLst>
              <a:ext uri="{FF2B5EF4-FFF2-40B4-BE49-F238E27FC236}">
                <a16:creationId xmlns:a16="http://schemas.microsoft.com/office/drawing/2014/main" id="{EA2A04D1-D3A4-DD47-47DF-2E59390DAC6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3400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>
          <a:extLst>
            <a:ext uri="{FF2B5EF4-FFF2-40B4-BE49-F238E27FC236}">
              <a16:creationId xmlns:a16="http://schemas.microsoft.com/office/drawing/2014/main" id="{83AD6626-361C-C1BE-863E-76D9E918D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e706a4d3f3_0_16:notes">
            <a:extLst>
              <a:ext uri="{FF2B5EF4-FFF2-40B4-BE49-F238E27FC236}">
                <a16:creationId xmlns:a16="http://schemas.microsoft.com/office/drawing/2014/main" id="{91FE2CDF-4E25-C49B-A2A5-FA9D245FB2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e706a4d3f3_0_16:notes">
            <a:extLst>
              <a:ext uri="{FF2B5EF4-FFF2-40B4-BE49-F238E27FC236}">
                <a16:creationId xmlns:a16="http://schemas.microsoft.com/office/drawing/2014/main" id="{00E1380B-603F-7958-BD09-6C84C1301F4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0153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628650" y="715565"/>
            <a:ext cx="7886700" cy="55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63AF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dt" idx="10"/>
          </p:nvPr>
        </p:nvSpPr>
        <p:spPr>
          <a:xfrm>
            <a:off x="259556" y="4900613"/>
            <a:ext cx="2057400" cy="18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00488E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ftr" idx="11"/>
          </p:nvPr>
        </p:nvSpPr>
        <p:spPr>
          <a:xfrm>
            <a:off x="3028950" y="4908947"/>
            <a:ext cx="3086100" cy="186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ldNum" idx="12"/>
          </p:nvPr>
        </p:nvSpPr>
        <p:spPr>
          <a:xfrm>
            <a:off x="6155531" y="4900613"/>
            <a:ext cx="2738438" cy="18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główek sekcji" type="secHead">
  <p:cSld name="SECTION_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1"/>
          <p:cNvSpPr txBox="1"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45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623887" y="3442106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dt" idx="10"/>
          </p:nvPr>
        </p:nvSpPr>
        <p:spPr>
          <a:xfrm>
            <a:off x="259556" y="4900613"/>
            <a:ext cx="2057400" cy="18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00488E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ftr" idx="11"/>
          </p:nvPr>
        </p:nvSpPr>
        <p:spPr>
          <a:xfrm>
            <a:off x="3028950" y="4908947"/>
            <a:ext cx="3086100" cy="186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6155531" y="4900613"/>
            <a:ext cx="2738438" cy="18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akoncze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5">
            <a:extLst>
              <a:ext uri="{FF2B5EF4-FFF2-40B4-BE49-F238E27FC236}">
                <a16:creationId xmlns:a16="http://schemas.microsoft.com/office/drawing/2014/main" id="{82451EF4-8766-3266-E36C-A77B08FD17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11131" r="1102" b="82"/>
          <a:stretch>
            <a:fillRect/>
          </a:stretch>
        </p:blipFill>
        <p:spPr bwMode="auto">
          <a:xfrm>
            <a:off x="-23813" y="-13097"/>
            <a:ext cx="9197579" cy="515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16">
            <a:extLst>
              <a:ext uri="{FF2B5EF4-FFF2-40B4-BE49-F238E27FC236}">
                <a16:creationId xmlns:a16="http://schemas.microsoft.com/office/drawing/2014/main" id="{86E28957-C3D3-7161-4BF0-990CFCD14A1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03723" y="2352675"/>
            <a:ext cx="6736556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ato"/>
              </a:defRPr>
            </a:lvl1pPr>
            <a:lvl2pPr marL="742950" indent="-285750">
              <a:defRPr>
                <a:solidFill>
                  <a:schemeClr val="tx1"/>
                </a:solidFill>
                <a:latin typeface="Lato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/>
              </a:defRPr>
            </a:lvl9pPr>
          </a:lstStyle>
          <a:p>
            <a:pPr algn="ctr" eaLnBrk="1" hangingPunct="1">
              <a:defRPr/>
            </a:pPr>
            <a:r>
              <a:rPr lang="pl-PL" sz="2400">
                <a:solidFill>
                  <a:schemeClr val="bg1"/>
                </a:solidFill>
                <a:latin typeface="Lato Black"/>
              </a:rPr>
              <a:t>Dziękujemy za uwagę!</a:t>
            </a:r>
          </a:p>
        </p:txBody>
      </p:sp>
    </p:spTree>
    <p:extLst>
      <p:ext uri="{BB962C8B-B14F-4D97-AF65-F5344CB8AC3E}">
        <p14:creationId xmlns:p14="http://schemas.microsoft.com/office/powerpoint/2010/main" val="3614866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 type="title">
  <p:cSld name="TITL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3"/>
          <p:cNvSpPr txBox="1">
            <a:spLocks noGrp="1"/>
          </p:cNvSpPr>
          <p:nvPr>
            <p:ph type="ctrTitle"/>
          </p:nvPr>
        </p:nvSpPr>
        <p:spPr>
          <a:xfrm>
            <a:off x="1143000" y="3866109"/>
            <a:ext cx="6858000" cy="44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1"/>
          </p:nvPr>
        </p:nvSpPr>
        <p:spPr>
          <a:xfrm>
            <a:off x="1143000" y="4492685"/>
            <a:ext cx="6858000" cy="388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pionowy i tekst" type="vertTitleAndTx">
  <p:cSld name="VERTICAL_TITLE_AND_VERTICAL_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5400000">
            <a:off x="5350075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body" idx="1"/>
          </p:nvPr>
        </p:nvSpPr>
        <p:spPr>
          <a:xfrm rot="5400000">
            <a:off x="1349576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63AF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dt" idx="10"/>
          </p:nvPr>
        </p:nvSpPr>
        <p:spPr>
          <a:xfrm>
            <a:off x="259556" y="4900613"/>
            <a:ext cx="2057400" cy="18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00488E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ftr" idx="11"/>
          </p:nvPr>
        </p:nvSpPr>
        <p:spPr>
          <a:xfrm>
            <a:off x="3028950" y="4908947"/>
            <a:ext cx="3086100" cy="186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6155531" y="4900613"/>
            <a:ext cx="2738438" cy="18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tekst pionowy" type="vertTx">
  <p:cSld name="VERTICAL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628650" y="715565"/>
            <a:ext cx="7886700" cy="55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 rot="5400000">
            <a:off x="2940249" y="-942380"/>
            <a:ext cx="3263503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63AF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259556" y="4900613"/>
            <a:ext cx="2057400" cy="18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00488E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>
            <a:off x="3028950" y="4908947"/>
            <a:ext cx="3086100" cy="186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6155531" y="4900613"/>
            <a:ext cx="2738438" cy="18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az z podpisem" type="picTx">
  <p:cSld name="PICTURE_WITH_CAPTIO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4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63AF"/>
              </a:buClr>
              <a:buSzPts val="2400"/>
              <a:buFont typeface="Arial"/>
              <a:buNone/>
              <a:defRPr sz="240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63AF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dt" idx="10"/>
          </p:nvPr>
        </p:nvSpPr>
        <p:spPr>
          <a:xfrm>
            <a:off x="259556" y="4900613"/>
            <a:ext cx="2057400" cy="18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00488E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ftr" idx="11"/>
          </p:nvPr>
        </p:nvSpPr>
        <p:spPr>
          <a:xfrm>
            <a:off x="3028950" y="4908947"/>
            <a:ext cx="3086100" cy="186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6155531" y="4900613"/>
            <a:ext cx="2738438" cy="18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wartość z podpisem" type="objTx">
  <p:cSld name="OBJECT_WITH_CAPTION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4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63AF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63AF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dt" idx="10"/>
          </p:nvPr>
        </p:nvSpPr>
        <p:spPr>
          <a:xfrm>
            <a:off x="259556" y="4900613"/>
            <a:ext cx="2057400" cy="18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00488E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ftr" idx="11"/>
          </p:nvPr>
        </p:nvSpPr>
        <p:spPr>
          <a:xfrm>
            <a:off x="3028950" y="4908947"/>
            <a:ext cx="3086100" cy="186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ldNum" idx="12"/>
          </p:nvPr>
        </p:nvSpPr>
        <p:spPr>
          <a:xfrm>
            <a:off x="6155531" y="4900613"/>
            <a:ext cx="2738438" cy="18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>
            <a:spLocks noGrp="1"/>
          </p:cNvSpPr>
          <p:nvPr>
            <p:ph type="dt" idx="10"/>
          </p:nvPr>
        </p:nvSpPr>
        <p:spPr>
          <a:xfrm>
            <a:off x="259556" y="4900613"/>
            <a:ext cx="2057400" cy="18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00488E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ftr" idx="11"/>
          </p:nvPr>
        </p:nvSpPr>
        <p:spPr>
          <a:xfrm>
            <a:off x="3028950" y="4908947"/>
            <a:ext cx="3086100" cy="186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6155531" y="4900613"/>
            <a:ext cx="2738438" cy="18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lko tytuł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628650" y="715565"/>
            <a:ext cx="7886700" cy="55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dt" idx="10"/>
          </p:nvPr>
        </p:nvSpPr>
        <p:spPr>
          <a:xfrm>
            <a:off x="259556" y="4900613"/>
            <a:ext cx="2057400" cy="18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00488E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ftr" idx="11"/>
          </p:nvPr>
        </p:nvSpPr>
        <p:spPr>
          <a:xfrm>
            <a:off x="3028950" y="4908947"/>
            <a:ext cx="3086100" cy="186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6155531" y="4900613"/>
            <a:ext cx="2738438" cy="18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ównanie" type="twoTxTwoObj">
  <p:cSld name="TWO_OBJECTS_WITH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63AF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63AF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63AF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body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63AF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dt" idx="10"/>
          </p:nvPr>
        </p:nvSpPr>
        <p:spPr>
          <a:xfrm>
            <a:off x="259556" y="4900613"/>
            <a:ext cx="2057400" cy="18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00488E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ftr" idx="11"/>
          </p:nvPr>
        </p:nvSpPr>
        <p:spPr>
          <a:xfrm>
            <a:off x="3028950" y="4908947"/>
            <a:ext cx="3086100" cy="186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sldNum" idx="12"/>
          </p:nvPr>
        </p:nvSpPr>
        <p:spPr>
          <a:xfrm>
            <a:off x="6155531" y="4900613"/>
            <a:ext cx="2738438" cy="18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 type="twoObj">
  <p:cSld name="TWO_OBJECT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"/>
          <p:cNvSpPr txBox="1">
            <a:spLocks noGrp="1"/>
          </p:cNvSpPr>
          <p:nvPr>
            <p:ph type="title"/>
          </p:nvPr>
        </p:nvSpPr>
        <p:spPr>
          <a:xfrm>
            <a:off x="628650" y="715565"/>
            <a:ext cx="7886700" cy="55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63AF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63AF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dt" idx="10"/>
          </p:nvPr>
        </p:nvSpPr>
        <p:spPr>
          <a:xfrm>
            <a:off x="259556" y="4900613"/>
            <a:ext cx="2057400" cy="18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00488E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ftr" idx="11"/>
          </p:nvPr>
        </p:nvSpPr>
        <p:spPr>
          <a:xfrm>
            <a:off x="3028950" y="4908947"/>
            <a:ext cx="3086100" cy="186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sldNum" idx="12"/>
          </p:nvPr>
        </p:nvSpPr>
        <p:spPr>
          <a:xfrm>
            <a:off x="6155531" y="4900613"/>
            <a:ext cx="2738438" cy="18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241697" y="244078"/>
            <a:ext cx="8671321" cy="4655344"/>
            <a:chOff x="322907" y="325720"/>
            <a:chExt cx="11560407" cy="6206560"/>
          </a:xfrm>
        </p:grpSpPr>
        <p:pic>
          <p:nvPicPr>
            <p:cNvPr id="7" name="Google Shape;7;p1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9817240" y="5644312"/>
              <a:ext cx="2040800" cy="85713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" name="Google Shape;8;p1"/>
            <p:cNvGrpSpPr/>
            <p:nvPr/>
          </p:nvGrpSpPr>
          <p:grpSpPr>
            <a:xfrm>
              <a:off x="322907" y="325720"/>
              <a:ext cx="11560407" cy="6206560"/>
              <a:chOff x="322907" y="324915"/>
              <a:chExt cx="11560407" cy="6206560"/>
            </a:xfrm>
          </p:grpSpPr>
          <p:sp>
            <p:nvSpPr>
              <p:cNvPr id="9" name="Google Shape;9;p1"/>
              <p:cNvSpPr txBox="1"/>
              <p:nvPr/>
            </p:nvSpPr>
            <p:spPr>
              <a:xfrm rot="-5400000">
                <a:off x="-2753390" y="3402798"/>
                <a:ext cx="6206560" cy="50794"/>
              </a:xfrm>
              <a:prstGeom prst="rect">
                <a:avLst/>
              </a:prstGeom>
              <a:solidFill>
                <a:srgbClr val="0063AF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0" name="Google Shape;10;p1"/>
              <p:cNvSpPr txBox="1"/>
              <p:nvPr/>
            </p:nvSpPr>
            <p:spPr>
              <a:xfrm>
                <a:off x="322907" y="6480680"/>
                <a:ext cx="11554059" cy="50795"/>
              </a:xfrm>
              <a:prstGeom prst="rect">
                <a:avLst/>
              </a:prstGeom>
              <a:solidFill>
                <a:srgbClr val="0063AF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1" name="Google Shape;11;p1"/>
              <p:cNvSpPr txBox="1"/>
              <p:nvPr/>
            </p:nvSpPr>
            <p:spPr>
              <a:xfrm>
                <a:off x="322907" y="324915"/>
                <a:ext cx="11554059" cy="50795"/>
              </a:xfrm>
              <a:prstGeom prst="rect">
                <a:avLst/>
              </a:prstGeom>
              <a:solidFill>
                <a:srgbClr val="0063AF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2" name="Google Shape;12;p1"/>
              <p:cNvSpPr txBox="1"/>
              <p:nvPr/>
            </p:nvSpPr>
            <p:spPr>
              <a:xfrm rot="-5400000">
                <a:off x="8754637" y="3402798"/>
                <a:ext cx="6206560" cy="50794"/>
              </a:xfrm>
              <a:prstGeom prst="rect">
                <a:avLst/>
              </a:prstGeom>
              <a:solidFill>
                <a:srgbClr val="0063AF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</p:grpSp>
      <p:sp>
        <p:nvSpPr>
          <p:cNvPr id="13" name="Google Shape;13;p1"/>
          <p:cNvSpPr txBox="1">
            <a:spLocks noGrp="1"/>
          </p:cNvSpPr>
          <p:nvPr>
            <p:ph type="title"/>
          </p:nvPr>
        </p:nvSpPr>
        <p:spPr>
          <a:xfrm>
            <a:off x="628650" y="715565"/>
            <a:ext cx="7886700" cy="55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700" b="0" i="0" u="none" strike="noStrike" cap="none">
                <a:solidFill>
                  <a:srgbClr val="0063A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700" b="0" i="0" u="none" strike="noStrike" cap="none">
                <a:solidFill>
                  <a:srgbClr val="0063AF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700" b="0" i="0" u="none" strike="noStrike" cap="none">
                <a:solidFill>
                  <a:srgbClr val="0063AF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700" b="0" i="0" u="none" strike="noStrike" cap="none">
                <a:solidFill>
                  <a:srgbClr val="0063AF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700" b="0" i="0" u="none" strike="noStrike" cap="none">
                <a:solidFill>
                  <a:srgbClr val="0063AF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700" b="0" i="0" u="none" strike="noStrike" cap="none">
                <a:solidFill>
                  <a:srgbClr val="0063AF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700" b="0" i="0" u="none" strike="noStrike" cap="none">
                <a:solidFill>
                  <a:srgbClr val="0063AF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700" b="0" i="0" u="none" strike="noStrike" cap="none">
                <a:solidFill>
                  <a:srgbClr val="0063AF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700" b="0" i="0" u="none" strike="noStrike" cap="none">
                <a:solidFill>
                  <a:srgbClr val="0063AF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63A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dt" idx="10"/>
          </p:nvPr>
        </p:nvSpPr>
        <p:spPr>
          <a:xfrm>
            <a:off x="259556" y="4900613"/>
            <a:ext cx="2057400" cy="18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6" name="Google Shape;16;p1"/>
          <p:cNvSpPr txBox="1">
            <a:spLocks noGrp="1"/>
          </p:cNvSpPr>
          <p:nvPr>
            <p:ph type="ftr" idx="11"/>
          </p:nvPr>
        </p:nvSpPr>
        <p:spPr>
          <a:xfrm>
            <a:off x="3028950" y="4908947"/>
            <a:ext cx="3086100" cy="186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7" name="Google Shape;17;p1"/>
          <p:cNvSpPr txBox="1">
            <a:spLocks noGrp="1"/>
          </p:cNvSpPr>
          <p:nvPr>
            <p:ph type="sldNum" idx="12"/>
          </p:nvPr>
        </p:nvSpPr>
        <p:spPr>
          <a:xfrm>
            <a:off x="6155531" y="4900613"/>
            <a:ext cx="2738438" cy="18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8E"/>
              </a:buClr>
              <a:buSzPts val="900"/>
              <a:buFont typeface="Lato"/>
              <a:buNone/>
              <a:defRPr sz="900" b="0" i="0" u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18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59556" y="272653"/>
            <a:ext cx="1270396" cy="39052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12"/>
          <p:cNvGrpSpPr/>
          <p:nvPr/>
        </p:nvGrpSpPr>
        <p:grpSpPr>
          <a:xfrm>
            <a:off x="241697" y="244078"/>
            <a:ext cx="8671321" cy="4655344"/>
            <a:chOff x="322907" y="325720"/>
            <a:chExt cx="11560407" cy="6206560"/>
          </a:xfrm>
        </p:grpSpPr>
        <p:pic>
          <p:nvPicPr>
            <p:cNvPr id="84" name="Google Shape;84;p1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817240" y="5644312"/>
              <a:ext cx="2040800" cy="85713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5" name="Google Shape;85;p12"/>
            <p:cNvGrpSpPr/>
            <p:nvPr/>
          </p:nvGrpSpPr>
          <p:grpSpPr>
            <a:xfrm>
              <a:off x="322907" y="325720"/>
              <a:ext cx="11560407" cy="6206560"/>
              <a:chOff x="322907" y="324915"/>
              <a:chExt cx="11560407" cy="6206560"/>
            </a:xfrm>
          </p:grpSpPr>
          <p:sp>
            <p:nvSpPr>
              <p:cNvPr id="86" name="Google Shape;86;p12"/>
              <p:cNvSpPr txBox="1"/>
              <p:nvPr/>
            </p:nvSpPr>
            <p:spPr>
              <a:xfrm rot="-5400000">
                <a:off x="-2753390" y="3402798"/>
                <a:ext cx="6206560" cy="50794"/>
              </a:xfrm>
              <a:prstGeom prst="rect">
                <a:avLst/>
              </a:prstGeom>
              <a:solidFill>
                <a:srgbClr val="0063AF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7" name="Google Shape;87;p12"/>
              <p:cNvSpPr txBox="1"/>
              <p:nvPr/>
            </p:nvSpPr>
            <p:spPr>
              <a:xfrm>
                <a:off x="322907" y="6480680"/>
                <a:ext cx="11554059" cy="50795"/>
              </a:xfrm>
              <a:prstGeom prst="rect">
                <a:avLst/>
              </a:prstGeom>
              <a:solidFill>
                <a:srgbClr val="0063AF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8" name="Google Shape;88;p12"/>
              <p:cNvSpPr txBox="1"/>
              <p:nvPr/>
            </p:nvSpPr>
            <p:spPr>
              <a:xfrm>
                <a:off x="322907" y="324915"/>
                <a:ext cx="11554059" cy="50795"/>
              </a:xfrm>
              <a:prstGeom prst="rect">
                <a:avLst/>
              </a:prstGeom>
              <a:solidFill>
                <a:srgbClr val="0063AF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9" name="Google Shape;89;p12"/>
              <p:cNvSpPr txBox="1"/>
              <p:nvPr/>
            </p:nvSpPr>
            <p:spPr>
              <a:xfrm rot="-5400000">
                <a:off x="8754637" y="3402798"/>
                <a:ext cx="6206560" cy="50794"/>
              </a:xfrm>
              <a:prstGeom prst="rect">
                <a:avLst/>
              </a:prstGeom>
              <a:solidFill>
                <a:srgbClr val="0063AF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</p:grpSp>
      <p:pic>
        <p:nvPicPr>
          <p:cNvPr id="90" name="Google Shape;9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9556" y="272653"/>
            <a:ext cx="1270396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2"/>
          <p:cNvPicPr preferRelativeResize="0"/>
          <p:nvPr/>
        </p:nvPicPr>
        <p:blipFill rotWithShape="1">
          <a:blip r:embed="rId5">
            <a:alphaModFix/>
          </a:blip>
          <a:srcRect l="2191" t="11130" r="1100" b="82"/>
          <a:stretch/>
        </p:blipFill>
        <p:spPr>
          <a:xfrm>
            <a:off x="-23812" y="-13096"/>
            <a:ext cx="9197578" cy="5156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70747" y="1793081"/>
            <a:ext cx="1057275" cy="1289447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2"/>
          <p:cNvSpPr txBox="1">
            <a:spLocks noGrp="1"/>
          </p:cNvSpPr>
          <p:nvPr>
            <p:ph type="title"/>
          </p:nvPr>
        </p:nvSpPr>
        <p:spPr>
          <a:xfrm>
            <a:off x="628650" y="715565"/>
            <a:ext cx="7886700" cy="55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700" b="0" i="0" u="none" strike="noStrike" cap="none">
                <a:solidFill>
                  <a:srgbClr val="0063A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700" b="0" i="0" u="none" strike="noStrike" cap="none">
                <a:solidFill>
                  <a:srgbClr val="0063AF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700" b="0" i="0" u="none" strike="noStrike" cap="none">
                <a:solidFill>
                  <a:srgbClr val="0063AF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700" b="0" i="0" u="none" strike="noStrike" cap="none">
                <a:solidFill>
                  <a:srgbClr val="0063AF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700" b="0" i="0" u="none" strike="noStrike" cap="none">
                <a:solidFill>
                  <a:srgbClr val="0063AF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700" b="0" i="0" u="none" strike="noStrike" cap="none">
                <a:solidFill>
                  <a:srgbClr val="0063AF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700" b="0" i="0" u="none" strike="noStrike" cap="none">
                <a:solidFill>
                  <a:srgbClr val="0063AF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700" b="0" i="0" u="none" strike="noStrike" cap="none">
                <a:solidFill>
                  <a:srgbClr val="0063AF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700" b="0" i="0" u="none" strike="noStrike" cap="none">
                <a:solidFill>
                  <a:srgbClr val="0063AF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94" name="Google Shape;94;p1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63A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ct.krakow.pl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krakow.pl/komunikacja/300895,artykul,praktyczny-przewodnik.html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 txBox="1"/>
          <p:nvPr/>
        </p:nvSpPr>
        <p:spPr>
          <a:xfrm>
            <a:off x="4878978" y="3676341"/>
            <a:ext cx="3937657" cy="1320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Zarząd Transportu Publicznego</a:t>
            </a:r>
          </a:p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Zarząd Dróg Miasta Krakowa</a:t>
            </a:r>
          </a:p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 </a:t>
            </a:r>
          </a:p>
        </p:txBody>
      </p:sp>
      <p:sp>
        <p:nvSpPr>
          <p:cNvPr id="103" name="Google Shape;103;p14"/>
          <p:cNvSpPr txBox="1"/>
          <p:nvPr/>
        </p:nvSpPr>
        <p:spPr>
          <a:xfrm>
            <a:off x="1177347" y="390957"/>
            <a:ext cx="6933000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Strefy Czystego Transportu w Krakowie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l-PL" sz="22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Informacje podstawowe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>
          <a:extLst>
            <a:ext uri="{FF2B5EF4-FFF2-40B4-BE49-F238E27FC236}">
              <a16:creationId xmlns:a16="http://schemas.microsoft.com/office/drawing/2014/main" id="{89447DB1-1BB8-7616-5DDA-46E8F1454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D76A172-DB02-D945-5198-F8A40BE0642E}"/>
              </a:ext>
            </a:extLst>
          </p:cNvPr>
          <p:cNvSpPr txBox="1">
            <a:spLocks/>
          </p:cNvSpPr>
          <p:nvPr/>
        </p:nvSpPr>
        <p:spPr>
          <a:xfrm>
            <a:off x="2389048" y="313711"/>
            <a:ext cx="5219828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63A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r>
              <a:rPr lang="pl-PL" altLang="pl-PL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Stacjonarne punkty obsługi mieszkańców</a:t>
            </a:r>
          </a:p>
        </p:txBody>
      </p:sp>
      <p:sp>
        <p:nvSpPr>
          <p:cNvPr id="2" name="Google Shape;121;p17">
            <a:extLst>
              <a:ext uri="{FF2B5EF4-FFF2-40B4-BE49-F238E27FC236}">
                <a16:creationId xmlns:a16="http://schemas.microsoft.com/office/drawing/2014/main" id="{D6DCBEA7-CC6F-A6B2-2503-A5E9B102485F}"/>
              </a:ext>
            </a:extLst>
          </p:cNvPr>
          <p:cNvSpPr txBox="1"/>
          <p:nvPr/>
        </p:nvSpPr>
        <p:spPr>
          <a:xfrm>
            <a:off x="370491" y="829876"/>
            <a:ext cx="3626080" cy="156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l-PL" sz="1500" b="1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Dla osób które nie mogą lub nie chcą skorzystać samodzielnie z platformy internetowej, od 15.12.2025 będą </a:t>
            </a:r>
            <a:r>
              <a:rPr lang="pl-PL" b="1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dostępne</a:t>
            </a:r>
            <a:r>
              <a:rPr lang="pl-PL" sz="1500" b="1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 stacjonarne punkty obsługi:</a:t>
            </a:r>
          </a:p>
          <a:p>
            <a:endParaRPr lang="pl-PL" sz="1500" b="1" dirty="0">
              <a:solidFill>
                <a:srgbClr val="0063AF"/>
              </a:solidFill>
              <a:latin typeface="Lato"/>
              <a:ea typeface="Lato"/>
              <a:cs typeface="Lato"/>
              <a:sym typeface="Lato"/>
            </a:endParaRPr>
          </a:p>
          <a:p>
            <a:endParaRPr sz="1500" dirty="0">
              <a:solidFill>
                <a:srgbClr val="0063A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849AD4B-A7AF-5BF1-5286-59459155D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570" y="1286821"/>
            <a:ext cx="4836165" cy="277953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947B5436-B013-14EB-CD05-71CEEFDA3FCD}"/>
              </a:ext>
            </a:extLst>
          </p:cNvPr>
          <p:cNvSpPr txBox="1"/>
          <p:nvPr/>
        </p:nvSpPr>
        <p:spPr>
          <a:xfrm>
            <a:off x="370489" y="1922452"/>
            <a:ext cx="3626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W siedzibie ZDMK przy ul. Centralnej oraz w biurze Strefy Płatnego Parkowania przy ul. Reymonta.</a:t>
            </a:r>
          </a:p>
          <a:p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2A644FA-DF18-760D-0FD1-191A878F942A}"/>
              </a:ext>
            </a:extLst>
          </p:cNvPr>
          <p:cNvSpPr txBox="1"/>
          <p:nvPr/>
        </p:nvSpPr>
        <p:spPr>
          <a:xfrm>
            <a:off x="370488" y="2717869"/>
            <a:ext cx="31873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W budynku parkingu Park and </a:t>
            </a:r>
            <a:r>
              <a:rPr lang="pl-PL" dirty="0" err="1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Ride</a:t>
            </a:r>
            <a:r>
              <a:rPr lang="pl-PL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 przy pętli Górka Narodowa.</a:t>
            </a:r>
          </a:p>
          <a:p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57F26B2A-9657-A457-FC01-746DC407445E}"/>
              </a:ext>
            </a:extLst>
          </p:cNvPr>
          <p:cNvSpPr txBox="1"/>
          <p:nvPr/>
        </p:nvSpPr>
        <p:spPr>
          <a:xfrm>
            <a:off x="370488" y="3373857"/>
            <a:ext cx="33506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W głównych punktach obsługi Urzędu Miasta Krakowa (Powstania Warszawskiego, Wielicka, Osiedle Zgody, Galeria Bronowice, Galeria Serenada)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72038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>
          <a:extLst>
            <a:ext uri="{FF2B5EF4-FFF2-40B4-BE49-F238E27FC236}">
              <a16:creationId xmlns:a16="http://schemas.microsoft.com/office/drawing/2014/main" id="{0BC26AB5-2273-787A-4843-969DFEE60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373E547-A34A-F509-3E94-7201F339EE83}"/>
              </a:ext>
            </a:extLst>
          </p:cNvPr>
          <p:cNvSpPr txBox="1">
            <a:spLocks/>
          </p:cNvSpPr>
          <p:nvPr/>
        </p:nvSpPr>
        <p:spPr>
          <a:xfrm>
            <a:off x="1608137" y="293688"/>
            <a:ext cx="8686800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63A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r>
              <a:rPr lang="pl-PL" altLang="pl-PL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Specjalne urządzenia umożliwiające wniesienie opłaty SCT</a:t>
            </a:r>
          </a:p>
        </p:txBody>
      </p:sp>
      <p:sp>
        <p:nvSpPr>
          <p:cNvPr id="2" name="Google Shape;121;p17">
            <a:extLst>
              <a:ext uri="{FF2B5EF4-FFF2-40B4-BE49-F238E27FC236}">
                <a16:creationId xmlns:a16="http://schemas.microsoft.com/office/drawing/2014/main" id="{67853587-D491-6FFB-0C2C-E0F56B391D7A}"/>
              </a:ext>
            </a:extLst>
          </p:cNvPr>
          <p:cNvSpPr txBox="1"/>
          <p:nvPr/>
        </p:nvSpPr>
        <p:spPr>
          <a:xfrm>
            <a:off x="373517" y="893539"/>
            <a:ext cx="2062706" cy="3647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l-PL" sz="1500" b="1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Urządzenia</a:t>
            </a:r>
            <a:r>
              <a:rPr lang="pl-PL" sz="1500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 przypominające </a:t>
            </a:r>
            <a:r>
              <a:rPr lang="pl-PL" sz="1500" dirty="0" err="1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parkomaty</a:t>
            </a:r>
            <a:r>
              <a:rPr lang="pl-PL" sz="1500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, umożliwiające </a:t>
            </a:r>
            <a:r>
              <a:rPr lang="pl-PL" sz="1500" b="1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płatności</a:t>
            </a:r>
            <a:r>
              <a:rPr lang="pl-PL" sz="1500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 zarówno </a:t>
            </a:r>
            <a:r>
              <a:rPr lang="pl-PL" sz="1500" b="1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bezgotówkowe</a:t>
            </a:r>
            <a:r>
              <a:rPr lang="pl-PL" sz="1500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br>
              <a:rPr lang="pl-PL" sz="1500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pl-PL" sz="1500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jak i </a:t>
            </a:r>
            <a:r>
              <a:rPr lang="pl-PL" sz="1500" b="1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gotówką</a:t>
            </a:r>
            <a:r>
              <a:rPr lang="pl-PL" sz="1500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.</a:t>
            </a:r>
          </a:p>
          <a:p>
            <a:endParaRPr lang="pl-PL" sz="1500" dirty="0">
              <a:solidFill>
                <a:srgbClr val="0063AF"/>
              </a:solidFill>
              <a:latin typeface="Lato"/>
              <a:ea typeface="Lato"/>
              <a:cs typeface="Lato"/>
              <a:sym typeface="Lato"/>
            </a:endParaRPr>
          </a:p>
          <a:p>
            <a:endParaRPr lang="pl-PL" sz="1500" dirty="0">
              <a:solidFill>
                <a:srgbClr val="0063AF"/>
              </a:solidFill>
              <a:latin typeface="Lato"/>
              <a:ea typeface="Lato"/>
              <a:cs typeface="Lato"/>
              <a:sym typeface="Lato"/>
            </a:endParaRPr>
          </a:p>
          <a:p>
            <a:r>
              <a:rPr lang="pl-PL" sz="1500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Ustawione na obrzeżach </a:t>
            </a:r>
            <a:r>
              <a:rPr lang="pl-PL" sz="1500" b="1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Strefy Czystego Transportu w Krakowie</a:t>
            </a:r>
            <a:r>
              <a:rPr lang="pl-PL" sz="1500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 – stacje BP</a:t>
            </a:r>
            <a:br>
              <a:rPr lang="pl-PL" sz="1500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</a:br>
            <a:endParaRPr sz="1500" dirty="0">
              <a:solidFill>
                <a:srgbClr val="0063A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8E85BF6-A65A-3E1D-57C4-73EE94030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944" y="893540"/>
            <a:ext cx="5773307" cy="348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94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>
          <a:extLst>
            <a:ext uri="{FF2B5EF4-FFF2-40B4-BE49-F238E27FC236}">
              <a16:creationId xmlns:a16="http://schemas.microsoft.com/office/drawing/2014/main" id="{C143822E-400E-F027-EB16-CEF320EE3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F18EBF1-D360-03D8-BFF1-5B714B828E63}"/>
              </a:ext>
            </a:extLst>
          </p:cNvPr>
          <p:cNvSpPr txBox="1">
            <a:spLocks/>
          </p:cNvSpPr>
          <p:nvPr/>
        </p:nvSpPr>
        <p:spPr>
          <a:xfrm>
            <a:off x="3416316" y="330809"/>
            <a:ext cx="2623466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63A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r>
              <a:rPr lang="pl-PL" altLang="pl-PL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Oznakowanie SCT </a:t>
            </a:r>
          </a:p>
        </p:txBody>
      </p:sp>
      <p:sp>
        <p:nvSpPr>
          <p:cNvPr id="2" name="Google Shape;121;p17">
            <a:extLst>
              <a:ext uri="{FF2B5EF4-FFF2-40B4-BE49-F238E27FC236}">
                <a16:creationId xmlns:a16="http://schemas.microsoft.com/office/drawing/2014/main" id="{187988D7-E149-607A-CFC8-F56DBC0D1081}"/>
              </a:ext>
            </a:extLst>
          </p:cNvPr>
          <p:cNvSpPr txBox="1"/>
          <p:nvPr/>
        </p:nvSpPr>
        <p:spPr>
          <a:xfrm>
            <a:off x="678200" y="776234"/>
            <a:ext cx="8040849" cy="156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50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Projekty organizacji ruchu wykonane </a:t>
            </a:r>
            <a:r>
              <a:rPr lang="pl-PL" sz="1500" b="1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– znaki D-54/D-55 są obecnie na etapie montażu</a:t>
            </a:r>
            <a:r>
              <a:rPr lang="pl-PL" sz="150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50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Przygotowano </a:t>
            </a:r>
            <a:r>
              <a:rPr lang="pl-PL" sz="1500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również znaki </a:t>
            </a:r>
            <a:r>
              <a:rPr lang="pl-PL" sz="1500" b="1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Systemu Informacji Miejskiej</a:t>
            </a:r>
            <a:r>
              <a:rPr lang="pl-PL" sz="1500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, które zostaną zamontowane na wjazdach do SCT na drogach krajowych i wojewódzkich będących w zarządzie Prezydenta Miasta Krakowa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500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Dodatkowo komunikat o SCT już pojawił się na </a:t>
            </a:r>
            <a:r>
              <a:rPr lang="pl-PL" sz="1500" b="1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drogowych tablicach zmiennej treści (VMS)</a:t>
            </a:r>
            <a:endParaRPr sz="1500" b="1" dirty="0">
              <a:solidFill>
                <a:srgbClr val="0063A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0F420B9-5A25-7F8B-2E0B-3A066DEB7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519" y="2397615"/>
            <a:ext cx="3003698" cy="2328858"/>
          </a:xfrm>
          <a:prstGeom prst="rect">
            <a:avLst/>
          </a:prstGeom>
        </p:spPr>
      </p:pic>
      <p:pic>
        <p:nvPicPr>
          <p:cNvPr id="1026" name="Picture 2" descr="strefa">
            <a:extLst>
              <a:ext uri="{FF2B5EF4-FFF2-40B4-BE49-F238E27FC236}">
                <a16:creationId xmlns:a16="http://schemas.microsoft.com/office/drawing/2014/main" id="{FFBFE4DF-2316-5387-4E0D-F6D2B4780F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2" t="12061" r="17052" b="12276"/>
          <a:stretch>
            <a:fillRect/>
          </a:stretch>
        </p:blipFill>
        <p:spPr bwMode="auto">
          <a:xfrm>
            <a:off x="6388269" y="2838010"/>
            <a:ext cx="2381371" cy="119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40434C8-1889-A1CA-FFE2-C60B997776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397" t="48037" r="71803" b="16203"/>
          <a:stretch>
            <a:fillRect/>
          </a:stretch>
        </p:blipFill>
        <p:spPr>
          <a:xfrm>
            <a:off x="4310739" y="2162330"/>
            <a:ext cx="300763" cy="22708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7B1A267-6140-E236-9295-58E5117C19D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606" t="473" r="70260" b="58101"/>
          <a:stretch>
            <a:fillRect/>
          </a:stretch>
        </p:blipFill>
        <p:spPr>
          <a:xfrm>
            <a:off x="6388269" y="2148505"/>
            <a:ext cx="300763" cy="249110"/>
          </a:xfrm>
          <a:prstGeom prst="rect">
            <a:avLst/>
          </a:prstGeom>
        </p:spPr>
      </p:pic>
      <p:sp>
        <p:nvSpPr>
          <p:cNvPr id="11" name="Google Shape;121;p17">
            <a:extLst>
              <a:ext uri="{FF2B5EF4-FFF2-40B4-BE49-F238E27FC236}">
                <a16:creationId xmlns:a16="http://schemas.microsoft.com/office/drawing/2014/main" id="{DD08F85F-2ABF-E5E1-09C4-BD5DF404BC0C}"/>
              </a:ext>
            </a:extLst>
          </p:cNvPr>
          <p:cNvSpPr txBox="1"/>
          <p:nvPr/>
        </p:nvSpPr>
        <p:spPr>
          <a:xfrm>
            <a:off x="6633940" y="2096103"/>
            <a:ext cx="183186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l-PL" sz="1100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Znaki D-54/D-55</a:t>
            </a:r>
            <a:endParaRPr sz="1100" dirty="0">
              <a:solidFill>
                <a:srgbClr val="0063A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" name="Google Shape;121;p17">
            <a:extLst>
              <a:ext uri="{FF2B5EF4-FFF2-40B4-BE49-F238E27FC236}">
                <a16:creationId xmlns:a16="http://schemas.microsoft.com/office/drawing/2014/main" id="{F93A5EB5-A5D2-A791-3541-9C052A633750}"/>
              </a:ext>
            </a:extLst>
          </p:cNvPr>
          <p:cNvSpPr txBox="1"/>
          <p:nvPr/>
        </p:nvSpPr>
        <p:spPr>
          <a:xfrm>
            <a:off x="4611502" y="2095383"/>
            <a:ext cx="1657136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l-PL" sz="1100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Znaki SIM</a:t>
            </a:r>
            <a:endParaRPr sz="1100" dirty="0">
              <a:solidFill>
                <a:srgbClr val="0063A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CCF7018E-5F49-F9A6-37DF-2E4D490518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1765" y="2449296"/>
            <a:ext cx="1778017" cy="234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53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>
          <a:extLst>
            <a:ext uri="{FF2B5EF4-FFF2-40B4-BE49-F238E27FC236}">
              <a16:creationId xmlns:a16="http://schemas.microsoft.com/office/drawing/2014/main" id="{CCCB858C-B5D5-55B7-8539-C4497E68B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CD3EFD3-E85E-62D0-8F47-F105E937F15C}"/>
              </a:ext>
            </a:extLst>
          </p:cNvPr>
          <p:cNvSpPr txBox="1">
            <a:spLocks/>
          </p:cNvSpPr>
          <p:nvPr/>
        </p:nvSpPr>
        <p:spPr>
          <a:xfrm>
            <a:off x="3460500" y="341149"/>
            <a:ext cx="2222999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63A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r>
              <a:rPr lang="pl-PL" altLang="pl-PL" sz="20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Kontrola wjazdu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7A85C91-B8F8-0773-29D2-63CC07FD6770}"/>
              </a:ext>
            </a:extLst>
          </p:cNvPr>
          <p:cNvSpPr txBox="1"/>
          <p:nvPr/>
        </p:nvSpPr>
        <p:spPr>
          <a:xfrm>
            <a:off x="369899" y="1634380"/>
            <a:ext cx="4541227" cy="3750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b="1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W pierwszych 6 miesiącach:</a:t>
            </a:r>
            <a:endParaRPr lang="pl-PL" b="1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D345F4F5-025D-EB1C-1EFF-BE9BEF912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277" y="845826"/>
            <a:ext cx="3744999" cy="2176542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953B075B-1353-7982-83D2-FCB6EC301965}"/>
              </a:ext>
            </a:extLst>
          </p:cNvPr>
          <p:cNvSpPr txBox="1"/>
          <p:nvPr/>
        </p:nvSpPr>
        <p:spPr>
          <a:xfrm>
            <a:off x="344716" y="2044779"/>
            <a:ext cx="45915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Kontrola skoncentrowana będzie na osobach wielokrotnie i regularnie naruszających zasady SCT.</a:t>
            </a:r>
            <a:endParaRPr lang="pl-PL" dirty="0">
              <a:solidFill>
                <a:srgbClr val="0063AF"/>
              </a:solidFill>
              <a:latin typeface="Lato"/>
              <a:ea typeface="Lato"/>
              <a:cs typeface="Lato"/>
            </a:endParaRPr>
          </a:p>
          <a:p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2DC9811-578C-F475-011E-FEB866A625CF}"/>
              </a:ext>
            </a:extLst>
          </p:cNvPr>
          <p:cNvSpPr txBox="1"/>
          <p:nvPr/>
        </p:nvSpPr>
        <p:spPr>
          <a:xfrm>
            <a:off x="344716" y="2514616"/>
            <a:ext cx="45915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0063AF"/>
                </a:solidFill>
                <a:latin typeface="Lato"/>
                <a:ea typeface="Lato"/>
                <a:cs typeface="Lato"/>
              </a:rPr>
              <a:t>Wielu kierowców może jeszcze nie znać zasad, stąd  nacisk położony będzie też na informowanie/edukację.</a:t>
            </a:r>
            <a:endParaRPr lang="pl-PL" dirty="0"/>
          </a:p>
          <a:p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3AE7437-2EB8-1137-8CE9-F3D74A807FB6}"/>
              </a:ext>
            </a:extLst>
          </p:cNvPr>
          <p:cNvSpPr txBox="1"/>
          <p:nvPr/>
        </p:nvSpPr>
        <p:spPr>
          <a:xfrm>
            <a:off x="344716" y="3184358"/>
            <a:ext cx="44568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Do pracy skierowane będą 3-4 patrole Straży Miejskiej. </a:t>
            </a:r>
            <a:endParaRPr lang="pl-PL" dirty="0">
              <a:solidFill>
                <a:srgbClr val="0063AF"/>
              </a:solidFill>
              <a:latin typeface="Lato"/>
              <a:ea typeface="Lato"/>
              <a:cs typeface="Lato"/>
            </a:endParaRPr>
          </a:p>
          <a:p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475D0F8-05F1-8A69-412A-58675E9E9ABD}"/>
              </a:ext>
            </a:extLst>
          </p:cNvPr>
          <p:cNvSpPr txBox="1"/>
          <p:nvPr/>
        </p:nvSpPr>
        <p:spPr>
          <a:xfrm>
            <a:off x="369899" y="3684386"/>
            <a:ext cx="420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System i kamery wspierają SM i Policję. </a:t>
            </a:r>
            <a:endParaRPr lang="pl-PL" b="1" dirty="0">
              <a:solidFill>
                <a:srgbClr val="0063AF"/>
              </a:solidFill>
              <a:latin typeface="Lato"/>
              <a:ea typeface="Lato"/>
              <a:cs typeface="Lato"/>
              <a:sym typeface="Lato"/>
            </a:endParaRPr>
          </a:p>
          <a:p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BBE06983-2F07-5029-3C75-863071AB18EC}"/>
              </a:ext>
            </a:extLst>
          </p:cNvPr>
          <p:cNvSpPr txBox="1"/>
          <p:nvPr/>
        </p:nvSpPr>
        <p:spPr>
          <a:xfrm>
            <a:off x="344716" y="4161658"/>
            <a:ext cx="43131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Dokładna kontrola odbywa się po zatrzymaniu lub wezwaniu właściciela.</a:t>
            </a:r>
            <a:endParaRPr lang="pl-PL" b="1" dirty="0">
              <a:solidFill>
                <a:srgbClr val="0063AF"/>
              </a:solidFill>
              <a:latin typeface="Lato"/>
              <a:ea typeface="Lato"/>
              <a:cs typeface="Lato"/>
            </a:endParaRPr>
          </a:p>
          <a:p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61BF85E1-D026-76D3-F81E-FED9F63212AE}"/>
              </a:ext>
            </a:extLst>
          </p:cNvPr>
          <p:cNvSpPr txBox="1"/>
          <p:nvPr/>
        </p:nvSpPr>
        <p:spPr>
          <a:xfrm>
            <a:off x="374176" y="931413"/>
            <a:ext cx="4343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135 istniejących kamer sczytujących tablice rejestracyjne oraz na początku 2026 r. kolejne 35 + 4 mobilne zestawy dla Straży Miejskiej.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35636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>
          <a:extLst>
            <a:ext uri="{FF2B5EF4-FFF2-40B4-BE49-F238E27FC236}">
              <a16:creationId xmlns:a16="http://schemas.microsoft.com/office/drawing/2014/main" id="{A6C86680-6C08-DD27-F447-60FC71018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E37099B-E567-979D-F283-3543658051FC}"/>
              </a:ext>
            </a:extLst>
          </p:cNvPr>
          <p:cNvSpPr txBox="1">
            <a:spLocks/>
          </p:cNvSpPr>
          <p:nvPr/>
        </p:nvSpPr>
        <p:spPr>
          <a:xfrm>
            <a:off x="1474489" y="676119"/>
            <a:ext cx="4979439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63A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>
              <a:buNone/>
            </a:pPr>
            <a:r>
              <a:rPr lang="pl-PL" altLang="pl-PL" sz="2000" b="1" dirty="0"/>
              <a:t>Kontrola wjazdu – pojazdy zagraniczne</a:t>
            </a:r>
            <a:endParaRPr lang="pl-PL" altLang="pl-PL" sz="20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Google Shape;121;p17">
            <a:extLst>
              <a:ext uri="{FF2B5EF4-FFF2-40B4-BE49-F238E27FC236}">
                <a16:creationId xmlns:a16="http://schemas.microsoft.com/office/drawing/2014/main" id="{57307199-C05F-95B3-0C9B-070794939697}"/>
              </a:ext>
            </a:extLst>
          </p:cNvPr>
          <p:cNvSpPr txBox="1"/>
          <p:nvPr/>
        </p:nvSpPr>
        <p:spPr>
          <a:xfrm>
            <a:off x="375599" y="1412273"/>
            <a:ext cx="5888982" cy="1585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500" dirty="0">
                <a:solidFill>
                  <a:srgbClr val="0063AF"/>
                </a:solidFill>
                <a:latin typeface="Lato"/>
                <a:ea typeface="Lato"/>
                <a:cs typeface="Lato"/>
              </a:rPr>
              <a:t>Każdy pojazd </a:t>
            </a:r>
            <a:r>
              <a:rPr lang="pl-PL" sz="1500" b="1" dirty="0">
                <a:solidFill>
                  <a:srgbClr val="0063AF"/>
                </a:solidFill>
                <a:latin typeface="Lato"/>
                <a:ea typeface="Lato"/>
                <a:cs typeface="Lato"/>
              </a:rPr>
              <a:t>zagraniczny</a:t>
            </a:r>
            <a:r>
              <a:rPr lang="pl-PL" sz="1500" dirty="0">
                <a:solidFill>
                  <a:srgbClr val="0063AF"/>
                </a:solidFill>
                <a:latin typeface="Lato"/>
                <a:ea typeface="Lato"/>
                <a:cs typeface="Lato"/>
              </a:rPr>
              <a:t> </a:t>
            </a:r>
            <a:r>
              <a:rPr lang="pl-PL" sz="1500" b="1" dirty="0">
                <a:solidFill>
                  <a:srgbClr val="0063AF"/>
                </a:solidFill>
                <a:latin typeface="Lato"/>
                <a:ea typeface="Lato"/>
                <a:cs typeface="Lato"/>
              </a:rPr>
              <a:t>musi być zgłoszony</a:t>
            </a:r>
            <a:r>
              <a:rPr lang="pl-PL" sz="1500" dirty="0">
                <a:solidFill>
                  <a:srgbClr val="0063AF"/>
                </a:solidFill>
                <a:latin typeface="Lato"/>
                <a:ea typeface="Lato"/>
                <a:cs typeface="Lato"/>
              </a:rPr>
              <a:t> w systemie - niezależnie od tego, </a:t>
            </a:r>
            <a:r>
              <a:rPr lang="pl-PL" sz="1600" dirty="0">
                <a:solidFill>
                  <a:srgbClr val="0063AF"/>
                </a:solidFill>
                <a:latin typeface="Lato"/>
                <a:ea typeface="Lato"/>
                <a:cs typeface="Lato"/>
              </a:rPr>
              <a:t>kiedy</a:t>
            </a:r>
            <a:r>
              <a:rPr lang="pl-PL" sz="1500" dirty="0">
                <a:solidFill>
                  <a:srgbClr val="0063AF"/>
                </a:solidFill>
                <a:latin typeface="Lato"/>
                <a:ea typeface="Lato"/>
                <a:cs typeface="Lato"/>
              </a:rPr>
              <a:t> został wyprodukowany – </a:t>
            </a:r>
            <a:r>
              <a:rPr lang="pl-PL" sz="1500" b="1" dirty="0">
                <a:solidFill>
                  <a:srgbClr val="0063AF"/>
                </a:solidFill>
                <a:latin typeface="Lato"/>
                <a:ea typeface="Lato"/>
                <a:cs typeface="Lato"/>
              </a:rPr>
              <a:t>także mieszkańca</a:t>
            </a:r>
            <a:r>
              <a:rPr lang="pl-PL" sz="1500" dirty="0">
                <a:solidFill>
                  <a:srgbClr val="0063AF"/>
                </a:solidFill>
                <a:latin typeface="Lato"/>
                <a:ea typeface="Lato"/>
                <a:cs typeface="Lato"/>
              </a:rPr>
              <a:t>!</a:t>
            </a:r>
            <a:endParaRPr lang="pl-PL" sz="1500" dirty="0">
              <a:solidFill>
                <a:srgbClr val="0063AF"/>
              </a:solidFill>
              <a:latin typeface="Lato"/>
              <a:ea typeface="Lato"/>
              <a:cs typeface="Lato"/>
              <a:sym typeface="Lato"/>
            </a:endParaRPr>
          </a:p>
          <a:p>
            <a:endParaRPr lang="pl-PL" sz="1500" dirty="0">
              <a:solidFill>
                <a:srgbClr val="0063AF"/>
              </a:solidFill>
              <a:latin typeface="Lato"/>
              <a:ea typeface="Lato"/>
              <a:cs typeface="Lato"/>
            </a:endParaRPr>
          </a:p>
          <a:p>
            <a:endParaRPr lang="pl-PL" sz="1500" dirty="0">
              <a:solidFill>
                <a:srgbClr val="0063AF"/>
              </a:solidFill>
              <a:latin typeface="Lato"/>
              <a:ea typeface="Lato"/>
              <a:cs typeface="Lato"/>
              <a:sym typeface="Lato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sz="1500" dirty="0">
              <a:solidFill>
                <a:srgbClr val="0063A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4EC8CA56-CDEE-F52D-6FBA-6DD2528D5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581" y="892019"/>
            <a:ext cx="2298122" cy="133028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0CC58DA-976B-CA4D-8598-8272ADB7311F}"/>
              </a:ext>
            </a:extLst>
          </p:cNvPr>
          <p:cNvSpPr txBox="1"/>
          <p:nvPr/>
        </p:nvSpPr>
        <p:spPr>
          <a:xfrm>
            <a:off x="375599" y="2506436"/>
            <a:ext cx="49312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0063AF"/>
                </a:solidFill>
                <a:latin typeface="Lato"/>
                <a:ea typeface="Lato"/>
                <a:cs typeface="Lato"/>
              </a:rPr>
              <a:t>Tych aut nie ma w CEP, nie ma możliwości sprawdzenia ich automatycznie.</a:t>
            </a:r>
          </a:p>
          <a:p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9C12CB3-374E-89D7-1D41-6F10EE47CFC4}"/>
              </a:ext>
            </a:extLst>
          </p:cNvPr>
          <p:cNvSpPr txBox="1"/>
          <p:nvPr/>
        </p:nvSpPr>
        <p:spPr>
          <a:xfrm>
            <a:off x="375599" y="3322014"/>
            <a:ext cx="47875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Samochód zagraniczny, który nie został zgłoszony, nie ma uprawnienia </a:t>
            </a:r>
            <a:r>
              <a:rPr lang="pl-PL" sz="1600" b="1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do</a:t>
            </a:r>
            <a:r>
              <a:rPr lang="pl-PL" b="1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 poruszania się po SCT.</a:t>
            </a:r>
            <a:endParaRPr lang="pl-PL" b="1" dirty="0">
              <a:solidFill>
                <a:srgbClr val="0063AF"/>
              </a:solidFill>
              <a:latin typeface="Lato"/>
              <a:ea typeface="Lato"/>
              <a:cs typeface="Lato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15954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2CD3B037-1185-0621-D051-194334F6AD9B}"/>
              </a:ext>
            </a:extLst>
          </p:cNvPr>
          <p:cNvSpPr txBox="1"/>
          <p:nvPr/>
        </p:nvSpPr>
        <p:spPr>
          <a:xfrm>
            <a:off x="1608135" y="588024"/>
            <a:ext cx="6863127" cy="4317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70" tIns="34271" rIns="68570" bIns="34271" anchor="t" anchorCtr="0" compatLnSpc="1">
            <a:noAutofit/>
          </a:bodyPr>
          <a:lstStyle/>
          <a:p>
            <a:pPr marL="457200" marR="0" lvl="0" indent="-323853" algn="ctr" defTabSz="914400" rtl="0" fontAlgn="auto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1" dirty="0">
                <a:solidFill>
                  <a:srgbClr val="0063AF"/>
                </a:solidFill>
                <a:latin typeface="Lato" pitchFamily="34"/>
                <a:ea typeface="Lato" pitchFamily="34"/>
                <a:cs typeface="Lato" pitchFamily="34"/>
              </a:rPr>
              <a:t>Gdzie szukać informacji?</a:t>
            </a:r>
            <a:endParaRPr lang="pl-PL" sz="2000" b="1" i="0" u="none" strike="noStrike" kern="0" cap="none" spc="0" baseline="0" dirty="0">
              <a:solidFill>
                <a:srgbClr val="0063AF"/>
              </a:solidFill>
              <a:uFillTx/>
              <a:latin typeface="Lato" pitchFamily="34"/>
              <a:ea typeface="Lato" pitchFamily="34"/>
              <a:cs typeface="Lato" pitchFamily="34"/>
            </a:endParaRPr>
          </a:p>
        </p:txBody>
      </p:sp>
      <p:sp>
        <p:nvSpPr>
          <p:cNvPr id="3" name="Google Shape;121;p17">
            <a:extLst>
              <a:ext uri="{FF2B5EF4-FFF2-40B4-BE49-F238E27FC236}">
                <a16:creationId xmlns:a16="http://schemas.microsoft.com/office/drawing/2014/main" id="{3B5CA915-BFA6-F2E9-7BEF-EFD6150EFD72}"/>
              </a:ext>
            </a:extLst>
          </p:cNvPr>
          <p:cNvSpPr txBox="1"/>
          <p:nvPr/>
        </p:nvSpPr>
        <p:spPr>
          <a:xfrm>
            <a:off x="522670" y="1287610"/>
            <a:ext cx="8098659" cy="39471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91421" rIns="91421" bIns="91421" anchor="t" anchorCtr="0" compatLnSpc="1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1" i="0" u="none" strike="noStrike" kern="0" cap="none" spc="0" baseline="0" dirty="0">
                <a:solidFill>
                  <a:srgbClr val="0063AF"/>
                </a:solidFill>
                <a:uFillTx/>
                <a:latin typeface="Lato"/>
                <a:ea typeface="Lato"/>
                <a:cs typeface="Lato"/>
                <a:hlinkClick r:id="rId3"/>
              </a:rPr>
              <a:t>SCT.</a:t>
            </a:r>
            <a:r>
              <a:rPr lang="pl-PL" sz="1800" b="1" dirty="0">
                <a:solidFill>
                  <a:srgbClr val="0063AF"/>
                </a:solidFill>
                <a:latin typeface="Lato"/>
                <a:ea typeface="Lato"/>
                <a:cs typeface="Lato"/>
                <a:hlinkClick r:id="rId3"/>
              </a:rPr>
              <a:t>ZDMK.</a:t>
            </a:r>
            <a:r>
              <a:rPr lang="pl-PL" sz="1800" b="1" i="0" u="none" strike="noStrike" kern="0" cap="none" spc="0" baseline="0" dirty="0">
                <a:solidFill>
                  <a:srgbClr val="0063AF"/>
                </a:solidFill>
                <a:uFillTx/>
                <a:latin typeface="Lato"/>
                <a:ea typeface="Lato"/>
                <a:cs typeface="Lato"/>
                <a:hlinkClick r:id="rId3"/>
              </a:rPr>
              <a:t>KRAKOW.PL</a:t>
            </a:r>
            <a:endParaRPr lang="pl-PL" sz="1800" b="1" i="0" u="none" strike="noStrike" kern="0" cap="none" spc="0" baseline="0" dirty="0">
              <a:solidFill>
                <a:srgbClr val="0063AF"/>
              </a:solidFill>
              <a:uFillTx/>
              <a:latin typeface="Lato"/>
              <a:ea typeface="Lato"/>
              <a:cs typeface="Lato"/>
            </a:endParaRPr>
          </a:p>
          <a:p>
            <a:pPr lvl="0">
              <a:lnSpc>
                <a:spcPct val="15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1" i="0" u="none" strike="noStrike" kern="0" cap="none" spc="0" baseline="0" dirty="0">
              <a:solidFill>
                <a:srgbClr val="0063AF"/>
              </a:solidFill>
              <a:uFillTx/>
              <a:latin typeface="Lato"/>
              <a:ea typeface="Lato"/>
              <a:cs typeface="Lato"/>
            </a:endParaRP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1" i="0" u="none" strike="noStrike" kern="0" cap="none" spc="0" baseline="0" dirty="0">
                <a:solidFill>
                  <a:srgbClr val="0063AF"/>
                </a:solidFill>
                <a:uFillTx/>
                <a:latin typeface="Lato"/>
                <a:ea typeface="Lato"/>
                <a:cs typeface="Lato"/>
              </a:rPr>
              <a:t>Krakowskie Centrum Kontaktu pod numerem: </a:t>
            </a:r>
          </a:p>
          <a:p>
            <a:pPr lvl="3">
              <a:lnSpc>
                <a:spcPct val="15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1" i="0" strike="noStrike" kern="0" cap="none" spc="0" baseline="0" dirty="0">
                <a:solidFill>
                  <a:srgbClr val="0063AF"/>
                </a:solidFill>
                <a:uFillTx/>
                <a:latin typeface="Lato"/>
                <a:ea typeface="Lato"/>
                <a:cs typeface="Lato"/>
              </a:rPr>
              <a:t>     </a:t>
            </a:r>
            <a:r>
              <a:rPr lang="pl-PL" sz="2000" b="1" i="0" strike="noStrike" kern="0" cap="none" spc="0" baseline="0" dirty="0">
                <a:solidFill>
                  <a:srgbClr val="0063AF"/>
                </a:solidFill>
                <a:uFillTx/>
                <a:latin typeface="Lato"/>
                <a:ea typeface="Lato"/>
                <a:cs typeface="Lato"/>
              </a:rPr>
              <a:t>12 616 55 55 </a:t>
            </a:r>
            <a:r>
              <a:rPr lang="pl-PL" sz="1800" b="1" i="0" strike="noStrike" kern="0" cap="none" spc="0" baseline="0" dirty="0">
                <a:solidFill>
                  <a:srgbClr val="0063AF"/>
                </a:solidFill>
                <a:uFillTx/>
                <a:latin typeface="Lato"/>
                <a:ea typeface="Lato"/>
                <a:cs typeface="Lato"/>
              </a:rPr>
              <a:t>w godz. </a:t>
            </a:r>
            <a:r>
              <a:rPr lang="pl-PL" sz="1800" b="1" dirty="0">
                <a:solidFill>
                  <a:srgbClr val="0063AF"/>
                </a:solidFill>
                <a:latin typeface="Lato"/>
                <a:ea typeface="Lato"/>
                <a:cs typeface="Lato"/>
              </a:rPr>
              <a:t>7:40 – 15:30</a:t>
            </a:r>
          </a:p>
          <a:p>
            <a:pPr lvl="3">
              <a:lnSpc>
                <a:spcPct val="15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1" dirty="0">
              <a:solidFill>
                <a:srgbClr val="0063AF"/>
              </a:solidFill>
              <a:latin typeface="Lato"/>
              <a:ea typeface="Lato"/>
              <a:cs typeface="Lato"/>
            </a:endParaRPr>
          </a:p>
          <a:p>
            <a:pPr marL="285750" lvl="3" indent="-285750">
              <a:lnSpc>
                <a:spcPct val="150000"/>
              </a:lnSpc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1" dirty="0">
                <a:solidFill>
                  <a:srgbClr val="0063AF"/>
                </a:solidFill>
                <a:latin typeface="Lato"/>
                <a:ea typeface="Lato"/>
                <a:cs typeface="Lato"/>
                <a:hlinkClick r:id="rId4"/>
              </a:rPr>
              <a:t>https://www.krakow.pl/komunikacja/300895,artykul,praktyczny-przewodnik.html</a:t>
            </a:r>
            <a:endParaRPr lang="pl-PL" sz="1800" b="1" i="0" strike="noStrike" kern="0" cap="none" spc="0" baseline="0" dirty="0">
              <a:solidFill>
                <a:srgbClr val="0063AF"/>
              </a:solidFill>
              <a:uFillTx/>
              <a:latin typeface="Lato"/>
              <a:ea typeface="Lato"/>
              <a:cs typeface="Lato"/>
            </a:endParaRPr>
          </a:p>
          <a:p>
            <a:pPr marL="0"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500" b="1" i="0" strike="noStrike" kern="0" cap="none" spc="0" baseline="0" dirty="0">
              <a:solidFill>
                <a:srgbClr val="0063AF"/>
              </a:solidFill>
              <a:uFillTx/>
              <a:latin typeface="Lato"/>
              <a:ea typeface="Lato"/>
              <a:cs typeface="Lato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500" i="0" u="none" strike="noStrike" kern="0" cap="none" spc="0" baseline="0" dirty="0">
              <a:solidFill>
                <a:srgbClr val="0063AF"/>
              </a:solidFill>
              <a:uFillTx/>
              <a:latin typeface="Lato"/>
              <a:ea typeface="Lato"/>
              <a:cs typeface="Lato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500" i="0" u="none" strike="noStrike" kern="0" cap="none" spc="0" baseline="0" dirty="0">
              <a:solidFill>
                <a:srgbClr val="0063AF"/>
              </a:solidFill>
              <a:uFillTx/>
              <a:latin typeface="Lato"/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56851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>
          <a:extLst>
            <a:ext uri="{FF2B5EF4-FFF2-40B4-BE49-F238E27FC236}">
              <a16:creationId xmlns:a16="http://schemas.microsoft.com/office/drawing/2014/main" id="{9D92BADB-E820-73BC-06BC-3CCA7A303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DC1CC2B-6CF7-A70A-1A7D-4B3E2B523226}"/>
              </a:ext>
            </a:extLst>
          </p:cNvPr>
          <p:cNvSpPr txBox="1">
            <a:spLocks/>
          </p:cNvSpPr>
          <p:nvPr/>
        </p:nvSpPr>
        <p:spPr>
          <a:xfrm>
            <a:off x="3163285" y="293688"/>
            <a:ext cx="3257539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63A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r>
              <a:rPr lang="pl-PL" altLang="pl-PL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Podstawowe zasady SCT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60FE501-33AD-A946-6AB5-10CBEAB4F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23" y="725488"/>
            <a:ext cx="4435828" cy="4124324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9E16DADC-533A-CF28-9045-11B3462A337F}"/>
              </a:ext>
            </a:extLst>
          </p:cNvPr>
          <p:cNvSpPr txBox="1"/>
          <p:nvPr/>
        </p:nvSpPr>
        <p:spPr>
          <a:xfrm>
            <a:off x="5103496" y="863590"/>
            <a:ext cx="3389811" cy="5016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Strefa obejmie </a:t>
            </a:r>
            <a:r>
              <a:rPr lang="pl-PL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około 60% miasta.</a:t>
            </a:r>
            <a:endParaRPr lang="pl-PL" dirty="0">
              <a:solidFill>
                <a:schemeClr val="accent5">
                  <a:lumMod val="7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EA746DE-676F-EA79-7970-A97DBA902D95}"/>
              </a:ext>
            </a:extLst>
          </p:cNvPr>
          <p:cNvSpPr txBox="1"/>
          <p:nvPr/>
        </p:nvSpPr>
        <p:spPr>
          <a:xfrm>
            <a:off x="5103496" y="1129503"/>
            <a:ext cx="338981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SCT obowiązuje na </a:t>
            </a:r>
            <a:r>
              <a:rPr lang="pl-PL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drogach  publicznych, będących w zarządzie Prezydenta Miasta Krakowa (krajowych, wojewódzkich, powiatowych i gminnych, z wyłączeniem A i S)</a:t>
            </a:r>
            <a:endParaRPr lang="pl-PL" dirty="0">
              <a:solidFill>
                <a:schemeClr val="accent5">
                  <a:lumMod val="7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pl-PL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003F791F-D449-888B-FAF9-9B3983CAD150}"/>
              </a:ext>
            </a:extLst>
          </p:cNvPr>
          <p:cNvSpPr txBox="1"/>
          <p:nvPr/>
        </p:nvSpPr>
        <p:spPr>
          <a:xfrm>
            <a:off x="5103494" y="2562617"/>
            <a:ext cx="30348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S7 i A4 oraz S52 i węzły na nich </a:t>
            </a:r>
          </a:p>
          <a:p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są </a:t>
            </a:r>
            <a:r>
              <a:rPr lang="pl-PL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wyłączone</a:t>
            </a: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z SCT.</a:t>
            </a:r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pl-PL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1EBAC55-C4ED-3D79-7FAC-D379D5D43E37}"/>
              </a:ext>
            </a:extLst>
          </p:cNvPr>
          <p:cNvSpPr txBox="1"/>
          <p:nvPr/>
        </p:nvSpPr>
        <p:spPr>
          <a:xfrm>
            <a:off x="5103494" y="3005916"/>
            <a:ext cx="3642357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SCT nie obejmie:</a:t>
            </a:r>
          </a:p>
          <a:p>
            <a:pPr marL="324000" lvl="6" indent="-1800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Szpitala Okulistycznego na Wzgórzach </a:t>
            </a:r>
            <a:b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porodówki przy ul. </a:t>
            </a:r>
            <a:r>
              <a:rPr lang="pl-PL" dirty="0" err="1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Ujastek</a:t>
            </a: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</a:p>
          <a:p>
            <a:pPr marL="324000" lvl="2" indent="-1800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dwóch parkingów </a:t>
            </a:r>
            <a:r>
              <a:rPr lang="pl-PL" dirty="0" err="1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Park&amp;Ride</a:t>
            </a: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– Górka  Narodowa oraz </a:t>
            </a:r>
            <a:r>
              <a:rPr lang="pl-PL" b="1" dirty="0" err="1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Mydlniki</a:t>
            </a:r>
            <a:r>
              <a:rPr lang="pl-PL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Wapiennik.</a:t>
            </a:r>
            <a:endParaRPr lang="pl-PL" dirty="0">
              <a:solidFill>
                <a:schemeClr val="accent5">
                  <a:lumMod val="7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888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>
          <a:extLst>
            <a:ext uri="{FF2B5EF4-FFF2-40B4-BE49-F238E27FC236}">
              <a16:creationId xmlns:a16="http://schemas.microsoft.com/office/drawing/2014/main" id="{30AF2709-3F82-827E-1CD2-76F163488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DCD6266-917E-9231-7486-802F8711C4CF}"/>
              </a:ext>
            </a:extLst>
          </p:cNvPr>
          <p:cNvSpPr txBox="1">
            <a:spLocks/>
          </p:cNvSpPr>
          <p:nvPr/>
        </p:nvSpPr>
        <p:spPr>
          <a:xfrm>
            <a:off x="1668613" y="304719"/>
            <a:ext cx="7221757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63A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r>
              <a:rPr lang="pl-PL" altLang="pl-PL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Wymagania techniczne w SCT (nie obejmują mieszkańców!)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9FD47D9-F42B-043F-9822-72AFF34FA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42" y="865759"/>
            <a:ext cx="3165549" cy="3735685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C13AEEDC-9D7C-565B-B511-C576F6720F2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690972" y="865759"/>
            <a:ext cx="4878262" cy="29546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Minimalne wymagania dla aut </a:t>
            </a:r>
            <a:r>
              <a:rPr lang="pl-PL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osobowych</a:t>
            </a: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</a:t>
            </a:r>
          </a:p>
          <a:p>
            <a:pPr lvl="0"/>
            <a:endParaRPr lang="pl-PL" b="1" dirty="0">
              <a:solidFill>
                <a:schemeClr val="accent5">
                  <a:lumMod val="75000"/>
                </a:schemeClr>
              </a:solidFill>
            </a:endParaRPr>
          </a:p>
          <a:p>
            <a:pPr marL="324000" lvl="0" indent="-1714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przypadku </a:t>
            </a:r>
            <a:r>
              <a:rPr lang="pl-PL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diesli</a:t>
            </a: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rok produkcji przynajmniej </a:t>
            </a:r>
            <a:r>
              <a:rPr lang="pl-PL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2014 r</a:t>
            </a: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b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albo norma emisji </a:t>
            </a:r>
            <a:r>
              <a:rPr lang="pl-PL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Euro 6</a:t>
            </a: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</a:t>
            </a:r>
          </a:p>
          <a:p>
            <a:pPr marL="152550" lvl="0"/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pPr marL="324000" indent="-1714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przypadku </a:t>
            </a:r>
            <a:r>
              <a:rPr lang="pl-PL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benzynowych</a:t>
            </a: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 LPG, rok produkcji przynajmniej </a:t>
            </a:r>
            <a:r>
              <a:rPr lang="pl-PL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2005 r.</a:t>
            </a: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albo norma emisji </a:t>
            </a:r>
            <a:r>
              <a:rPr lang="pl-PL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Euro 4</a:t>
            </a:r>
          </a:p>
          <a:p>
            <a:pPr lvl="0"/>
            <a:endParaRPr lang="pl-PL" b="1" dirty="0">
              <a:solidFill>
                <a:schemeClr val="accent5">
                  <a:lumMod val="75000"/>
                </a:schemeClr>
              </a:solidFill>
            </a:endParaRPr>
          </a:p>
          <a:p>
            <a:pPr lvl="0"/>
            <a:endParaRPr lang="en-US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pl-PL" sz="1200" b="1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pl-PL" sz="1200" b="1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pl-PL" sz="1200" b="1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pl-PL" sz="1200" dirty="0"/>
          </a:p>
          <a:p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EF1C712-EC75-9257-B159-1F30D69EB46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690972" y="2677303"/>
            <a:ext cx="48016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Minimalne wymagania dla aut </a:t>
            </a:r>
            <a:r>
              <a:rPr lang="pl-PL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ciężarowych </a:t>
            </a:r>
            <a:br>
              <a:rPr lang="pl-PL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</a:t>
            </a: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autobusów</a:t>
            </a: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(bez szkolnych!) (DMC pow. 3,5 tony):</a:t>
            </a:r>
          </a:p>
          <a:p>
            <a:pPr lvl="0"/>
            <a:endParaRPr lang="pl-PL" dirty="0">
              <a:solidFill>
                <a:schemeClr val="accent5">
                  <a:lumMod val="75000"/>
                </a:schemeClr>
              </a:solidFill>
            </a:endParaRPr>
          </a:p>
          <a:p>
            <a:pPr marL="324000" lvl="0" indent="-1714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przypadku diesli rok produkcji przynajmniej </a:t>
            </a:r>
            <a:r>
              <a:rPr lang="pl-PL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2012 r.</a:t>
            </a: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albo norma </a:t>
            </a:r>
            <a:r>
              <a:rPr lang="pl-PL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Euro VI</a:t>
            </a: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24000" lvl="0" indent="-1714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przypadku aut benzynowych i LPG minimum rok produkcji </a:t>
            </a:r>
            <a:r>
              <a:rPr lang="pl-PL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2005</a:t>
            </a: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lub norma </a:t>
            </a:r>
            <a:r>
              <a:rPr lang="pl-PL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Euro IV</a:t>
            </a: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221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>
          <a:extLst>
            <a:ext uri="{FF2B5EF4-FFF2-40B4-BE49-F238E27FC236}">
              <a16:creationId xmlns:a16="http://schemas.microsoft.com/office/drawing/2014/main" id="{89B61C42-07AC-2020-E3CA-8C0B710A6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ECB5100-73CA-F97C-2AB7-AE033DD9B2DF}"/>
              </a:ext>
            </a:extLst>
          </p:cNvPr>
          <p:cNvSpPr txBox="1">
            <a:spLocks/>
          </p:cNvSpPr>
          <p:nvPr/>
        </p:nvSpPr>
        <p:spPr>
          <a:xfrm>
            <a:off x="934220" y="740877"/>
            <a:ext cx="7275559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63A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ctr">
              <a:buNone/>
            </a:pPr>
            <a:r>
              <a:rPr lang="pl-PL" sz="2000" b="1" dirty="0"/>
              <a:t>Wyłączenie dla mieszkańców Krakowa</a:t>
            </a:r>
            <a:endParaRPr lang="pl-PL" sz="20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Google Shape;121;p17">
            <a:extLst>
              <a:ext uri="{FF2B5EF4-FFF2-40B4-BE49-F238E27FC236}">
                <a16:creationId xmlns:a16="http://schemas.microsoft.com/office/drawing/2014/main" id="{06DA5E2D-2F5D-AFB6-0C4A-E346DC221376}"/>
              </a:ext>
            </a:extLst>
          </p:cNvPr>
          <p:cNvSpPr txBox="1"/>
          <p:nvPr/>
        </p:nvSpPr>
        <p:spPr>
          <a:xfrm>
            <a:off x="597421" y="1363832"/>
            <a:ext cx="7885807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Osoby zameldowane na stałe lub czasowo, odprowadzający tu podatki dochodowe – na podstawie PIT-u za zeszły rok i UPO).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sz="16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pl-PL" sz="16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pl-PL" sz="16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pl-PL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39FA817-A942-5CF3-C4A3-1C269B3C62CE}"/>
              </a:ext>
            </a:extLst>
          </p:cNvPr>
          <p:cNvSpPr txBox="1"/>
          <p:nvPr/>
        </p:nvSpPr>
        <p:spPr>
          <a:xfrm>
            <a:off x="597420" y="2040912"/>
            <a:ext cx="6642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Auta mogą być wyłączone spod wymogów SCT bezterminowo – do czasu zbycia czy zezłomowania.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36D5430-2434-6C22-0134-20E819AAE2CD}"/>
              </a:ext>
            </a:extLst>
          </p:cNvPr>
          <p:cNvSpPr txBox="1"/>
          <p:nvPr/>
        </p:nvSpPr>
        <p:spPr>
          <a:xfrm>
            <a:off x="597420" y="2702623"/>
            <a:ext cx="768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Aby uzyskać to uprawnienie, konieczne będzie zgłoszenie pojazdu do systemu.</a:t>
            </a:r>
            <a:endParaRPr lang="pl-PL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09921B52-B5A3-7499-EFBD-426D52D5CA10}"/>
              </a:ext>
            </a:extLst>
          </p:cNvPr>
          <p:cNvSpPr txBox="1"/>
          <p:nvPr/>
        </p:nvSpPr>
        <p:spPr>
          <a:xfrm>
            <a:off x="597420" y="3216950"/>
            <a:ext cx="817540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Wyłączenie to obejmuje tylko pojazdy nabyte przed wejściem w życie uchwały </a:t>
            </a:r>
            <a:br>
              <a:rPr lang="pl-PL" sz="1600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1600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tj</a:t>
            </a:r>
            <a:r>
              <a:rPr lang="pl-PL" sz="1600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pl-PL" sz="1600" b="1" u="sng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przed 26 czerwca 2025 r.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8739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>
          <a:extLst>
            <a:ext uri="{FF2B5EF4-FFF2-40B4-BE49-F238E27FC236}">
              <a16:creationId xmlns:a16="http://schemas.microsoft.com/office/drawing/2014/main" id="{A9F065F6-8CD1-4405-4A08-A6A3A50E4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71F517F-2EF2-D848-CD39-E25ACF407555}"/>
              </a:ext>
            </a:extLst>
          </p:cNvPr>
          <p:cNvSpPr txBox="1">
            <a:spLocks/>
          </p:cNvSpPr>
          <p:nvPr/>
        </p:nvSpPr>
        <p:spPr>
          <a:xfrm>
            <a:off x="307025" y="544648"/>
            <a:ext cx="8438559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63A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ctr">
              <a:buFont typeface="Wingdings 2" panose="05020102010507070707" pitchFamily="18" charset="2"/>
              <a:buNone/>
            </a:pPr>
            <a:r>
              <a:rPr lang="pl-PL" sz="2000" b="1" dirty="0"/>
              <a:t>Dodatkowe</a:t>
            </a:r>
            <a:r>
              <a:rPr lang="pl-PL" sz="2000" dirty="0"/>
              <a:t> </a:t>
            </a:r>
            <a:r>
              <a:rPr lang="pl-PL" sz="2000" b="1" dirty="0"/>
              <a:t>wyjątki – tylko po zgłoszeniu do systemu</a:t>
            </a:r>
          </a:p>
          <a:p>
            <a:pPr algn="ctr">
              <a:buFont typeface="Wingdings 2" panose="05020102010507070707" pitchFamily="18" charset="2"/>
              <a:buNone/>
            </a:pPr>
            <a:endParaRPr lang="pl-PL" altLang="pl-PL" sz="20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Google Shape;121;p17">
            <a:extLst>
              <a:ext uri="{FF2B5EF4-FFF2-40B4-BE49-F238E27FC236}">
                <a16:creationId xmlns:a16="http://schemas.microsoft.com/office/drawing/2014/main" id="{44340FCD-0A18-6907-71BE-936CC0F9ACFB}"/>
              </a:ext>
            </a:extLst>
          </p:cNvPr>
          <p:cNvSpPr txBox="1"/>
          <p:nvPr/>
        </p:nvSpPr>
        <p:spPr>
          <a:xfrm>
            <a:off x="741114" y="1090229"/>
            <a:ext cx="8004470" cy="87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50000"/>
              </a:lnSpc>
            </a:pPr>
            <a:endParaRPr lang="pl-PL" sz="16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pl-PL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8FAB750-974D-8A08-BAA4-23B5AC7EF042}"/>
              </a:ext>
            </a:extLst>
          </p:cNvPr>
          <p:cNvSpPr txBox="1"/>
          <p:nvPr/>
        </p:nvSpPr>
        <p:spPr>
          <a:xfrm flipH="1">
            <a:off x="398416" y="-1042904"/>
            <a:ext cx="821648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pl-PL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pl-PL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bezterminowo dla </a:t>
            </a:r>
            <a:r>
              <a:rPr lang="pl-PL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pojazdów zabytkowych </a:t>
            </a: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(z listy wojewódzkiego konserwatora zbytków lub z listy muzealiów),</a:t>
            </a:r>
          </a:p>
          <a:p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78F10306-7149-5D60-2D7C-41D95782B64A}"/>
              </a:ext>
            </a:extLst>
          </p:cNvPr>
          <p:cNvSpPr txBox="1"/>
          <p:nvPr/>
        </p:nvSpPr>
        <p:spPr>
          <a:xfrm>
            <a:off x="398416" y="1083107"/>
            <a:ext cx="6877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Uchwała uwzględnia również inne wyłączenia spod zakazu wjazdu do SCT:</a:t>
            </a:r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69A15B3-8E66-1380-68D9-8EEC1398AB42}"/>
              </a:ext>
            </a:extLst>
          </p:cNvPr>
          <p:cNvSpPr txBox="1"/>
          <p:nvPr/>
        </p:nvSpPr>
        <p:spPr>
          <a:xfrm>
            <a:off x="398415" y="2862418"/>
            <a:ext cx="79579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pojazdy zgłoszone przez osoby legitymujące się unijną </a:t>
            </a:r>
            <a:r>
              <a:rPr lang="pl-PL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kartą parkingową osoby niepełnosprawnej</a:t>
            </a: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- jedno auto na kartę, legitymujący się kartą nie musi być właścicielem auta,</a:t>
            </a:r>
          </a:p>
          <a:p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1F4AD32-035C-179E-ECAF-D3E2EA9F55AB}"/>
              </a:ext>
            </a:extLst>
          </p:cNvPr>
          <p:cNvSpPr txBox="1"/>
          <p:nvPr/>
        </p:nvSpPr>
        <p:spPr>
          <a:xfrm>
            <a:off x="398415" y="3560858"/>
            <a:ext cx="8347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dojeżdżający do wybranych </a:t>
            </a:r>
            <a:r>
              <a:rPr lang="pl-PL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placówek medycznych NFZ (około 200) – wymagane potwierdzenie.</a:t>
            </a:r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1D1B9CF9-1CD7-6426-7B35-C164FD778583}"/>
              </a:ext>
            </a:extLst>
          </p:cNvPr>
          <p:cNvSpPr txBox="1"/>
          <p:nvPr/>
        </p:nvSpPr>
        <p:spPr>
          <a:xfrm>
            <a:off x="398415" y="2179365"/>
            <a:ext cx="7762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bezterminowo dla </a:t>
            </a:r>
            <a:r>
              <a:rPr lang="pl-PL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pojazdów specjalnych</a:t>
            </a: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(mogą to być dźwigi, samochody warsztatowe, pogotowia, karawany, kampery) - o kwalifikacji decyduje wpis w dowodzie rej., a także </a:t>
            </a:r>
            <a:r>
              <a:rPr lang="pl-PL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motocykle</a:t>
            </a: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 </a:t>
            </a:r>
            <a:r>
              <a:rPr lang="pl-PL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quady</a:t>
            </a: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</a:t>
            </a:r>
            <a:endParaRPr lang="pl-PL" b="1" dirty="0">
              <a:solidFill>
                <a:schemeClr val="accent5">
                  <a:lumMod val="7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68930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>
          <a:extLst>
            <a:ext uri="{FF2B5EF4-FFF2-40B4-BE49-F238E27FC236}">
              <a16:creationId xmlns:a16="http://schemas.microsoft.com/office/drawing/2014/main" id="{D73D21EB-A595-EA23-49B3-740B41CB5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2D2DF60-FCA7-26AA-AE18-CD8438E96A37}"/>
              </a:ext>
            </a:extLst>
          </p:cNvPr>
          <p:cNvSpPr txBox="1">
            <a:spLocks/>
          </p:cNvSpPr>
          <p:nvPr/>
        </p:nvSpPr>
        <p:spPr>
          <a:xfrm>
            <a:off x="943588" y="711573"/>
            <a:ext cx="8004470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63A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r>
              <a:rPr lang="pl-PL" sz="2000" b="1" dirty="0"/>
              <a:t>Możliwość wjazdu za opłatą, dla aut nie spełniających wymagań</a:t>
            </a:r>
            <a:endParaRPr lang="pl-PL" altLang="pl-PL" sz="20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Google Shape;121;p17">
            <a:extLst>
              <a:ext uri="{FF2B5EF4-FFF2-40B4-BE49-F238E27FC236}">
                <a16:creationId xmlns:a16="http://schemas.microsoft.com/office/drawing/2014/main" id="{5AFFFB73-1FC7-EAB3-E1FD-BE24A68EF4F6}"/>
              </a:ext>
            </a:extLst>
          </p:cNvPr>
          <p:cNvSpPr txBox="1"/>
          <p:nvPr/>
        </p:nvSpPr>
        <p:spPr>
          <a:xfrm>
            <a:off x="569765" y="1208687"/>
            <a:ext cx="800447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Jeśli auto nie spełnia wymogów SCT i nie może skorzystać z wyłączenia, można będzie nim wjechać do Strefy za opłatą jednorazową lub po wykupieniu abonamentu: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EF24A15-9AA4-553C-E699-E1F8B2DA3512}"/>
              </a:ext>
            </a:extLst>
          </p:cNvPr>
          <p:cNvSpPr txBox="1"/>
          <p:nvPr/>
        </p:nvSpPr>
        <p:spPr>
          <a:xfrm>
            <a:off x="569765" y="1944224"/>
            <a:ext cx="288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opłata za godzinę </a:t>
            </a:r>
            <a:r>
              <a:rPr lang="pl-PL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2,50 </a:t>
            </a: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zł, </a:t>
            </a:r>
          </a:p>
          <a:p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2B82DD7-4886-EA56-5972-188C7FD01BA0}"/>
              </a:ext>
            </a:extLst>
          </p:cNvPr>
          <p:cNvSpPr txBox="1"/>
          <p:nvPr/>
        </p:nvSpPr>
        <p:spPr>
          <a:xfrm>
            <a:off x="569765" y="2389404"/>
            <a:ext cx="76663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opłata dzienna: w 2026 r. dwie godziny z rzędu=dzień (</a:t>
            </a:r>
            <a:r>
              <a:rPr lang="pl-PL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 zł</a:t>
            </a: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), w 2027 r. sześć godzin </a:t>
            </a:r>
            <a:b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 rzędu=dzień (</a:t>
            </a:r>
            <a:r>
              <a:rPr lang="pl-PL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15 zł</a:t>
            </a: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 - w 2028 r. trzeba opłacić </a:t>
            </a:r>
            <a:r>
              <a:rPr lang="pl-PL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każdą</a:t>
            </a: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godzinę</a:t>
            </a:r>
          </a:p>
          <a:p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339BC26-18F2-1561-30DA-D63461D87454}"/>
              </a:ext>
            </a:extLst>
          </p:cNvPr>
          <p:cNvSpPr txBox="1"/>
          <p:nvPr/>
        </p:nvSpPr>
        <p:spPr>
          <a:xfrm>
            <a:off x="569765" y="2954598"/>
            <a:ext cx="70868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abonament za miesiąc: </a:t>
            </a:r>
            <a:r>
              <a:rPr lang="pl-PL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100</a:t>
            </a: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zł w 2026 r, </a:t>
            </a:r>
            <a:r>
              <a:rPr lang="pl-PL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250</a:t>
            </a: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zł w 2027 r., </a:t>
            </a:r>
            <a:r>
              <a:rPr lang="pl-PL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500</a:t>
            </a: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zł w 2028 r.</a:t>
            </a:r>
            <a:b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pl-PL" dirty="0">
              <a:solidFill>
                <a:schemeClr val="accent5">
                  <a:lumMod val="7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A1CC329-80D1-6912-8986-1E2BAE25FE98}"/>
              </a:ext>
            </a:extLst>
          </p:cNvPr>
          <p:cNvSpPr txBox="1"/>
          <p:nvPr/>
        </p:nvSpPr>
        <p:spPr>
          <a:xfrm>
            <a:off x="608953" y="3448272"/>
            <a:ext cx="76271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Ustawa o elektromobilności pozwala na stosowanie tego rozwiązania przez okres maksymalnie trzech lat – stąd możliwość ta obowiązuje do </a:t>
            </a:r>
            <a:r>
              <a:rPr lang="pl-PL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31 grudnia 2028 </a:t>
            </a:r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40318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>
          <a:extLst>
            <a:ext uri="{FF2B5EF4-FFF2-40B4-BE49-F238E27FC236}">
              <a16:creationId xmlns:a16="http://schemas.microsoft.com/office/drawing/2014/main" id="{3421ACA4-2DED-2F33-402E-5454E35D2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DF867D8A-748C-0ABF-2096-C3700548FD7D}"/>
              </a:ext>
            </a:extLst>
          </p:cNvPr>
          <p:cNvSpPr txBox="1">
            <a:spLocks/>
          </p:cNvSpPr>
          <p:nvPr/>
        </p:nvSpPr>
        <p:spPr>
          <a:xfrm>
            <a:off x="1908487" y="397291"/>
            <a:ext cx="6407881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63A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r>
              <a:rPr lang="pl-PL" altLang="pl-PL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System SCT dostępny na stronie sct.zdmk.krakow.pl:</a:t>
            </a:r>
          </a:p>
          <a:p>
            <a:pPr>
              <a:buFont typeface="Wingdings 2" panose="05020102010507070707" pitchFamily="18" charset="2"/>
              <a:buNone/>
            </a:pPr>
            <a:endParaRPr lang="pl-PL" altLang="pl-PL" sz="20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7BD661C8-6720-50C8-77E2-1580369C1B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850190"/>
              </p:ext>
            </p:extLst>
          </p:nvPr>
        </p:nvGraphicFramePr>
        <p:xfrm>
          <a:off x="625917" y="1126899"/>
          <a:ext cx="802732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2809">
                  <a:extLst>
                    <a:ext uri="{9D8B030D-6E8A-4147-A177-3AD203B41FA5}">
                      <a16:colId xmlns:a16="http://schemas.microsoft.com/office/drawing/2014/main" val="2479326906"/>
                    </a:ext>
                  </a:extLst>
                </a:gridCol>
                <a:gridCol w="2097364">
                  <a:extLst>
                    <a:ext uri="{9D8B030D-6E8A-4147-A177-3AD203B41FA5}">
                      <a16:colId xmlns:a16="http://schemas.microsoft.com/office/drawing/2014/main" val="3487133801"/>
                    </a:ext>
                  </a:extLst>
                </a:gridCol>
                <a:gridCol w="1637153">
                  <a:extLst>
                    <a:ext uri="{9D8B030D-6E8A-4147-A177-3AD203B41FA5}">
                      <a16:colId xmlns:a16="http://schemas.microsoft.com/office/drawing/2014/main" val="23225547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rgbClr val="0063AF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Komputery stacjonarne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rgbClr val="0063AF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Urządzenia mobilne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>
                          <a:solidFill>
                            <a:srgbClr val="0063AF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 tym </a:t>
                      </a:r>
                      <a:r>
                        <a:rPr lang="pl-PL" dirty="0" err="1">
                          <a:solidFill>
                            <a:srgbClr val="0063AF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mKraków</a:t>
                      </a:r>
                      <a:endParaRPr lang="pl-PL" dirty="0">
                        <a:solidFill>
                          <a:srgbClr val="0063AF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573958"/>
                  </a:ext>
                </a:extLst>
              </a:tr>
            </a:tbl>
          </a:graphicData>
        </a:graphic>
      </p:graphicFrame>
      <p:pic>
        <p:nvPicPr>
          <p:cNvPr id="6" name="Obraz 5">
            <a:extLst>
              <a:ext uri="{FF2B5EF4-FFF2-40B4-BE49-F238E27FC236}">
                <a16:creationId xmlns:a16="http://schemas.microsoft.com/office/drawing/2014/main" id="{D94D71DF-DE8E-F6B0-E5CA-205FCFDAE9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72" b="7165"/>
          <a:stretch>
            <a:fillRect/>
          </a:stretch>
        </p:blipFill>
        <p:spPr>
          <a:xfrm>
            <a:off x="5010667" y="1661595"/>
            <a:ext cx="1909976" cy="3151511"/>
          </a:xfrm>
          <a:prstGeom prst="rect">
            <a:avLst/>
          </a:prstGeom>
        </p:spPr>
      </p:pic>
      <p:pic>
        <p:nvPicPr>
          <p:cNvPr id="8" name="Obraz 7" descr="Obraz zawierający tekst, zrzut ekranu, Czcionka, Marka&#10;&#10;Zawartość wygenerowana przez AI może być niepoprawna.">
            <a:extLst>
              <a:ext uri="{FF2B5EF4-FFF2-40B4-BE49-F238E27FC236}">
                <a16:creationId xmlns:a16="http://schemas.microsoft.com/office/drawing/2014/main" id="{7B99E20B-254F-D057-748C-CF847D27D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120" y="1661594"/>
            <a:ext cx="1614626" cy="315151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A7D840E-02B9-5B92-7CFE-FEE445C78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250" y="1750479"/>
            <a:ext cx="4498647" cy="226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790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>
          <a:extLst>
            <a:ext uri="{FF2B5EF4-FFF2-40B4-BE49-F238E27FC236}">
              <a16:creationId xmlns:a16="http://schemas.microsoft.com/office/drawing/2014/main" id="{4E7DAB44-BB27-7E7A-5BCD-34D03B6B3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A111E8BA-DA03-D716-6D30-A8DB40D4197F}"/>
              </a:ext>
            </a:extLst>
          </p:cNvPr>
          <p:cNvSpPr txBox="1">
            <a:spLocks/>
          </p:cNvSpPr>
          <p:nvPr/>
        </p:nvSpPr>
        <p:spPr>
          <a:xfrm>
            <a:off x="2673666" y="398075"/>
            <a:ext cx="3644657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63A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r>
              <a:rPr lang="pl-PL" altLang="pl-PL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Funkcjonalności systemu SCT</a:t>
            </a:r>
          </a:p>
          <a:p>
            <a:pPr>
              <a:buFont typeface="Wingdings 2" panose="05020102010507070707" pitchFamily="18" charset="2"/>
              <a:buNone/>
            </a:pPr>
            <a:endParaRPr lang="pl-PL" altLang="pl-PL" sz="20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Google Shape;121;p17">
            <a:extLst>
              <a:ext uri="{FF2B5EF4-FFF2-40B4-BE49-F238E27FC236}">
                <a16:creationId xmlns:a16="http://schemas.microsoft.com/office/drawing/2014/main" id="{177CEF1C-EBA6-FA5C-1834-38EE03ABB08E}"/>
              </a:ext>
            </a:extLst>
          </p:cNvPr>
          <p:cNvSpPr txBox="1"/>
          <p:nvPr/>
        </p:nvSpPr>
        <p:spPr>
          <a:xfrm>
            <a:off x="374431" y="934377"/>
            <a:ext cx="8395138" cy="761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500" dirty="0">
                <a:solidFill>
                  <a:schemeClr val="accent1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W ramach systemu będzie można załatwić w zasadzie wszystkie sprawy z zakresu SCT:</a:t>
            </a:r>
          </a:p>
          <a:p>
            <a:endParaRPr lang="pl-PL" sz="1500" b="1" dirty="0">
              <a:solidFill>
                <a:srgbClr val="0063A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0921AB5-A289-3256-496A-EC5FDDE90F1E}"/>
              </a:ext>
            </a:extLst>
          </p:cNvPr>
          <p:cNvSpPr txBox="1"/>
          <p:nvPr/>
        </p:nvSpPr>
        <p:spPr>
          <a:xfrm>
            <a:off x="496389" y="1384663"/>
            <a:ext cx="735438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500" b="1" dirty="0">
                <a:solidFill>
                  <a:schemeClr val="accent1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Sprawdzić</a:t>
            </a:r>
            <a:r>
              <a:rPr lang="pl-PL" sz="1500" dirty="0">
                <a:solidFill>
                  <a:schemeClr val="accent1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 czy pojazd jest </a:t>
            </a:r>
            <a:r>
              <a:rPr lang="pl-PL" sz="1500" b="1" dirty="0">
                <a:solidFill>
                  <a:schemeClr val="accent1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uprawniony</a:t>
            </a:r>
            <a:r>
              <a:rPr lang="pl-PL" sz="1500" dirty="0">
                <a:solidFill>
                  <a:schemeClr val="accent1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 do wjazdu do Strefy.</a:t>
            </a:r>
            <a:endParaRPr lang="pl-PL" sz="1500" dirty="0">
              <a:solidFill>
                <a:schemeClr val="accent1">
                  <a:lumMod val="75000"/>
                </a:schemeClr>
              </a:solidFill>
              <a:latin typeface="Lato"/>
              <a:ea typeface="Lato"/>
              <a:cs typeface="Lato"/>
            </a:endParaRPr>
          </a:p>
          <a:p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FC85723-B85D-A372-2E4F-E3F3CEEA8988}"/>
              </a:ext>
            </a:extLst>
          </p:cNvPr>
          <p:cNvSpPr txBox="1"/>
          <p:nvPr/>
        </p:nvSpPr>
        <p:spPr>
          <a:xfrm>
            <a:off x="496388" y="1703778"/>
            <a:ext cx="71519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500" b="1" dirty="0">
                <a:solidFill>
                  <a:schemeClr val="accent1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Złożyć wnioski</a:t>
            </a:r>
            <a:r>
              <a:rPr lang="pl-PL" sz="1500" dirty="0">
                <a:solidFill>
                  <a:schemeClr val="accent1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 dla pojazdów niespełniających norm, ale kwalifikujących się do wyłączenia.</a:t>
            </a:r>
            <a:endParaRPr lang="pl-PL" sz="1500" dirty="0">
              <a:solidFill>
                <a:schemeClr val="accent1">
                  <a:lumMod val="75000"/>
                </a:schemeClr>
              </a:solidFill>
              <a:latin typeface="Lato"/>
              <a:ea typeface="Lato"/>
              <a:cs typeface="Lato"/>
            </a:endParaRPr>
          </a:p>
          <a:p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E700EBF-21F7-4CB3-CE62-4E5106907658}"/>
              </a:ext>
            </a:extLst>
          </p:cNvPr>
          <p:cNvSpPr txBox="1"/>
          <p:nvPr/>
        </p:nvSpPr>
        <p:spPr>
          <a:xfrm>
            <a:off x="496386" y="2224005"/>
            <a:ext cx="764177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500" b="1" dirty="0">
                <a:solidFill>
                  <a:schemeClr val="accent1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Zgłosić dojazd</a:t>
            </a:r>
            <a:r>
              <a:rPr lang="pl-PL" sz="1500" dirty="0">
                <a:solidFill>
                  <a:schemeClr val="accent1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 do placówki medycznej dla osób korzystających ze specjalistycznych świadczeń zdrowotnych (np. pobyt w szpitalu czy wizyta u specjalisty na podstawie skierowania).</a:t>
            </a:r>
            <a:endParaRPr lang="pl-PL" sz="1500" dirty="0">
              <a:solidFill>
                <a:schemeClr val="accent1">
                  <a:lumMod val="75000"/>
                </a:schemeClr>
              </a:solidFill>
              <a:latin typeface="Lato"/>
              <a:ea typeface="Lato"/>
              <a:cs typeface="Lato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D097D46-EBA7-8939-E3CD-B593FA895EF1}"/>
              </a:ext>
            </a:extLst>
          </p:cNvPr>
          <p:cNvSpPr txBox="1"/>
          <p:nvPr/>
        </p:nvSpPr>
        <p:spPr>
          <a:xfrm>
            <a:off x="496385" y="2970353"/>
            <a:ext cx="699516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500" b="1" dirty="0">
                <a:solidFill>
                  <a:schemeClr val="accent1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Opłacić wjazd </a:t>
            </a:r>
            <a:r>
              <a:rPr lang="pl-PL" sz="1500" dirty="0">
                <a:solidFill>
                  <a:schemeClr val="accent1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do Strefy (godzinę, dzień lub miesiąc).</a:t>
            </a:r>
            <a:endParaRPr lang="pl-PL" sz="1500" dirty="0">
              <a:solidFill>
                <a:schemeClr val="accent1">
                  <a:lumMod val="75000"/>
                </a:schemeClr>
              </a:solidFill>
              <a:latin typeface="Lato"/>
              <a:ea typeface="Lato"/>
              <a:cs typeface="Lato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C90FC21-2F1A-E9B7-D63E-72E5FC00F065}"/>
              </a:ext>
            </a:extLst>
          </p:cNvPr>
          <p:cNvSpPr txBox="1"/>
          <p:nvPr/>
        </p:nvSpPr>
        <p:spPr>
          <a:xfrm>
            <a:off x="496383" y="3820852"/>
            <a:ext cx="7106194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500" dirty="0">
                <a:solidFill>
                  <a:schemeClr val="accent1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Ewentualnie </a:t>
            </a:r>
            <a:r>
              <a:rPr lang="pl-PL" sz="1500" b="1" dirty="0">
                <a:solidFill>
                  <a:schemeClr val="accent1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złożyć wniosek o nalepkę i wnieść opłatę za jej wydanie</a:t>
            </a:r>
            <a:r>
              <a:rPr lang="pl-PL" sz="1500" dirty="0">
                <a:solidFill>
                  <a:schemeClr val="accent1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. Nalepki nie potrzebują auta, które system rozpoznaje automatycznie, tj. spełniające wymogi emisji lub rocznika. </a:t>
            </a:r>
            <a:endParaRPr lang="pl-PL" sz="1500" dirty="0">
              <a:solidFill>
                <a:schemeClr val="accent1">
                  <a:lumMod val="75000"/>
                </a:schemeClr>
              </a:solidFill>
              <a:latin typeface="Lato"/>
              <a:ea typeface="Lato"/>
              <a:cs typeface="Lato"/>
            </a:endParaRPr>
          </a:p>
          <a:p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41234F9-965B-912B-1990-6FADA3A12763}"/>
              </a:ext>
            </a:extLst>
          </p:cNvPr>
          <p:cNvSpPr txBox="1"/>
          <p:nvPr/>
        </p:nvSpPr>
        <p:spPr>
          <a:xfrm>
            <a:off x="496384" y="3292941"/>
            <a:ext cx="71192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500" b="1" dirty="0">
                <a:solidFill>
                  <a:schemeClr val="accent1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Sprawdzić status</a:t>
            </a:r>
            <a:r>
              <a:rPr lang="pl-PL" sz="1500" dirty="0">
                <a:solidFill>
                  <a:schemeClr val="accent1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 złożonego wniosku dla pojazdu niespełniającego norm lub zagranicznego.</a:t>
            </a:r>
            <a:endParaRPr lang="pl-PL" sz="1500" dirty="0">
              <a:solidFill>
                <a:schemeClr val="accent1">
                  <a:lumMod val="75000"/>
                </a:schemeClr>
              </a:solidFill>
              <a:latin typeface="Lato"/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692753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>
          <a:extLst>
            <a:ext uri="{FF2B5EF4-FFF2-40B4-BE49-F238E27FC236}">
              <a16:creationId xmlns:a16="http://schemas.microsoft.com/office/drawing/2014/main" id="{348D9A49-660F-7232-DA9D-FEDB160C9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8D6F2F-B674-6CBD-E22E-EF9D1CCE659A}"/>
              </a:ext>
            </a:extLst>
          </p:cNvPr>
          <p:cNvSpPr txBox="1">
            <a:spLocks/>
          </p:cNvSpPr>
          <p:nvPr/>
        </p:nvSpPr>
        <p:spPr>
          <a:xfrm>
            <a:off x="1534717" y="350486"/>
            <a:ext cx="7275559" cy="701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63A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A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ctr"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pl-PL" altLang="pl-PL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 robić, by wjechać do SCT (pojazdy zarejestrowane w PL)? -podsumowanie</a:t>
            </a:r>
          </a:p>
        </p:txBody>
      </p:sp>
      <p:sp>
        <p:nvSpPr>
          <p:cNvPr id="2" name="Google Shape;121;p17">
            <a:extLst>
              <a:ext uri="{FF2B5EF4-FFF2-40B4-BE49-F238E27FC236}">
                <a16:creationId xmlns:a16="http://schemas.microsoft.com/office/drawing/2014/main" id="{7FB42373-5954-D3B7-EE42-47B6709BD2C2}"/>
              </a:ext>
            </a:extLst>
          </p:cNvPr>
          <p:cNvSpPr txBox="1"/>
          <p:nvPr/>
        </p:nvSpPr>
        <p:spPr>
          <a:xfrm>
            <a:off x="415138" y="1094453"/>
            <a:ext cx="8395138" cy="1800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Pojazdy spełniające normy –&gt; </a:t>
            </a:r>
            <a:r>
              <a:rPr lang="pl-PL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nie trzeba robić nic, aby móc poruszać się po SCT, system sam rozpozna uprawnienie dzięki informacjom z bazy CEP. Dla takich aut nie trzeba nalepki.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Nie trzeba zgłaszać również ciągników rolniczych 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– to nie jest pojazd samochodowy</a:t>
            </a:r>
          </a:p>
          <a:p>
            <a:pPr>
              <a:lnSpc>
                <a:spcPct val="150000"/>
              </a:lnSpc>
            </a:pPr>
            <a:br>
              <a:rPr lang="pl-PL" b="1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</a:br>
            <a:endParaRPr lang="pl-PL" b="1" dirty="0">
              <a:solidFill>
                <a:srgbClr val="0063AF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A7FFFA9-42D5-1551-D5E9-E3D41E5323D9}"/>
              </a:ext>
            </a:extLst>
          </p:cNvPr>
          <p:cNvSpPr txBox="1"/>
          <p:nvPr/>
        </p:nvSpPr>
        <p:spPr>
          <a:xfrm>
            <a:off x="415138" y="2142351"/>
            <a:ext cx="83014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Pojazdy niespełniające norm:</a:t>
            </a:r>
            <a:endParaRPr lang="pl-PL" dirty="0"/>
          </a:p>
          <a:p>
            <a:pPr marL="468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1" u="sng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zgłoszenie w systemie SCT do </a:t>
            </a:r>
            <a:r>
              <a:rPr lang="pl-PL" b="1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wyłączenia - </a:t>
            </a:r>
            <a:r>
              <a:rPr lang="pl-PL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pojazdy mieszkańców, specjalne, motocykle, quady, wskazane na podst. karty parkingowej osoby z niepełnosprawnością, zabytkowe (dla tych aut można wnioskować o nalepkę). Zgłoszenie do systemu jest warunkiem uprawnienia do wjazdu. </a:t>
            </a:r>
            <a:endParaRPr lang="pl-PL" dirty="0">
              <a:solidFill>
                <a:srgbClr val="0063AF"/>
              </a:solidFill>
              <a:latin typeface="Lato"/>
              <a:ea typeface="Lato"/>
              <a:cs typeface="Lato"/>
            </a:endParaRPr>
          </a:p>
          <a:p>
            <a:pPr marL="468000" lvl="2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1" u="sng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zgłoszenie wjazdu </a:t>
            </a:r>
            <a:r>
              <a:rPr lang="pl-PL" b="1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do placówki medycznej </a:t>
            </a:r>
            <a:r>
              <a:rPr lang="pl-PL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w danym dniu (dla takich aut nie trzeba nalepki).</a:t>
            </a:r>
            <a:endParaRPr lang="pl-PL" dirty="0">
              <a:solidFill>
                <a:srgbClr val="0063AF"/>
              </a:solidFill>
              <a:latin typeface="Lato"/>
              <a:ea typeface="Lato"/>
              <a:cs typeface="Lato"/>
            </a:endParaRPr>
          </a:p>
          <a:p>
            <a:pPr marL="468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1" u="sng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wniesienie opłaty za wjazd do strefy </a:t>
            </a:r>
            <a:r>
              <a:rPr lang="pl-PL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(dla takich aut nie trzeba nalepki). </a:t>
            </a:r>
            <a:endParaRPr lang="pl-PL" dirty="0">
              <a:latin typeface="Lato"/>
              <a:ea typeface="Lato"/>
              <a:cs typeface="Lato"/>
            </a:endParaRPr>
          </a:p>
          <a:p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75D73DF8-1612-93CC-4C51-36EFC5A6590E}"/>
              </a:ext>
            </a:extLst>
          </p:cNvPr>
          <p:cNvSpPr txBox="1"/>
          <p:nvPr/>
        </p:nvSpPr>
        <p:spPr>
          <a:xfrm>
            <a:off x="415138" y="4158853"/>
            <a:ext cx="79356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rPr>
              <a:t>Mandat nakładany jest za jazdę autem nieuprawnionym, a nie za brak nalepki</a:t>
            </a:r>
            <a:r>
              <a:rPr lang="pl-PL" b="1" dirty="0">
                <a:solidFill>
                  <a:srgbClr val="0063AF"/>
                </a:solidFill>
                <a:latin typeface="Lato"/>
                <a:ea typeface="Lato"/>
                <a:cs typeface="Lato"/>
              </a:rPr>
              <a:t> – to nie jest karane.</a:t>
            </a:r>
            <a:endParaRPr lang="pl-PL" dirty="0">
              <a:solidFill>
                <a:srgbClr val="0063AF"/>
              </a:solidFill>
              <a:latin typeface="Lato"/>
              <a:ea typeface="Lato"/>
              <a:cs typeface="Lato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060C7BDC-7AEB-2D04-C038-C3D1E9684D70}"/>
              </a:ext>
            </a:extLst>
          </p:cNvPr>
          <p:cNvSpPr txBox="1"/>
          <p:nvPr/>
        </p:nvSpPr>
        <p:spPr>
          <a:xfrm>
            <a:off x="502920" y="4454434"/>
            <a:ext cx="5434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5758328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2148</TotalTime>
  <Words>1160</Words>
  <Application>Microsoft Office PowerPoint</Application>
  <PresentationFormat>Pokaz na ekranie (16:9)</PresentationFormat>
  <Paragraphs>119</Paragraphs>
  <Slides>16</Slides>
  <Notes>15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16</vt:i4>
      </vt:variant>
    </vt:vector>
  </HeadingPairs>
  <TitlesOfParts>
    <vt:vector size="23" baseType="lpstr">
      <vt:lpstr>Lato</vt:lpstr>
      <vt:lpstr>Wingdings</vt:lpstr>
      <vt:lpstr>Wingdings 2</vt:lpstr>
      <vt:lpstr>Arial</vt:lpstr>
      <vt:lpstr>Lato Black</vt:lpstr>
      <vt:lpstr>Motyw pakietu Office</vt:lpstr>
      <vt:lpstr>1_Motyw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Piotr Cieśla</dc:creator>
  <cp:lastModifiedBy>Piotr Cieśla</cp:lastModifiedBy>
  <cp:revision>158</cp:revision>
  <dcterms:modified xsi:type="dcterms:W3CDTF">2025-12-11T07:20:49Z</dcterms:modified>
</cp:coreProperties>
</file>